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 id="2147483667" r:id="rId3"/>
  </p:sldMasterIdLst>
  <p:notesMasterIdLst>
    <p:notesMasterId r:id="rId2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6858000" cy="9144000"/>
  <p:embeddedFontLst>
    <p:embeddedFont>
      <p:font typeface="Arial Black" panose="020B0A04020102020204" pitchFamily="34" charset="0"/>
      <p:regular r:id="rId23"/>
      <p:bold r:id="rId24"/>
    </p:embeddedFont>
    <p:embeddedFont>
      <p:font typeface="Calibri" panose="020F0502020204030204" pitchFamily="34" charset="0"/>
      <p:regular r:id="rId25"/>
      <p:bold r:id="rId26"/>
      <p:italic r:id="rId27"/>
      <p:boldItalic r:id="rId28"/>
    </p:embeddedFont>
    <p:embeddedFont>
      <p:font typeface="Quattrocento Sans"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52">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GCad610QKg8Gqv0BktPbmstp2l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DAC1AC-DCE7-477F-8E5F-153D6798E1D4}">
  <a:tblStyle styleId="{C9DAC1AC-DCE7-477F-8E5F-153D6798E1D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AEE"/>
          </a:solidFill>
        </a:fill>
      </a:tcStyle>
    </a:wholeTbl>
    <a:band1H>
      <a:tcTxStyle/>
      <a:tcStyle>
        <a:tcBdr/>
        <a:fill>
          <a:solidFill>
            <a:srgbClr val="CBD2DB"/>
          </a:solidFill>
        </a:fill>
      </a:tcStyle>
    </a:band1H>
    <a:band2H>
      <a:tcTxStyle/>
      <a:tcStyle>
        <a:tcBdr/>
      </a:tcStyle>
    </a:band2H>
    <a:band1V>
      <a:tcTxStyle/>
      <a:tcStyle>
        <a:tcBdr/>
        <a:fill>
          <a:solidFill>
            <a:srgbClr val="CBD2D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92" y="34"/>
      </p:cViewPr>
      <p:guideLst>
        <p:guide orient="horz" pos="2352"/>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What to keep in mind when discussing about data:</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1. Various databases can contain different information, but cover intersecting populations or problems</a:t>
            </a:r>
            <a:r>
              <a:rPr lang="en-US" sz="1200">
                <a:solidFill>
                  <a:schemeClr val="dk1"/>
                </a:solidFill>
                <a:latin typeface="Calibri"/>
                <a:ea typeface="Calibri"/>
                <a:cs typeface="Calibri"/>
                <a:sym typeface="Calibri"/>
              </a:rPr>
              <a:t>. Therefore, you can obtain a more accurate result by looking at more data inputs.</a:t>
            </a:r>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2. Depending on the data source, it can have varying degrees of reliability</a:t>
            </a:r>
            <a:r>
              <a:rPr lang="en-US" sz="1200">
                <a:solidFill>
                  <a:schemeClr val="dk1"/>
                </a:solidFill>
                <a:latin typeface="Calibri"/>
                <a:ea typeface="Calibri"/>
                <a:cs typeface="Calibri"/>
                <a:sym typeface="Calibri"/>
              </a:rPr>
              <a:t>. Let’s take as an example social media data versus sensor data. Information that is posted on social media consciously is usually a reflection of how we want to be perceived by others, and not necessarily of how we really are. On the other hand, sensor data is usually generated unconsciously when using apps and devices in our daily activities. When trying to assess what an individual prefers, what are his interests – sensor data may be more reliable that social media data.</a:t>
            </a:r>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3. Not all data is reliable on the long term.</a:t>
            </a:r>
            <a:r>
              <a:rPr lang="en-US" sz="1200">
                <a:solidFill>
                  <a:schemeClr val="dk1"/>
                </a:solidFill>
                <a:latin typeface="Calibri"/>
                <a:ea typeface="Calibri"/>
                <a:cs typeface="Calibri"/>
                <a:sym typeface="Calibri"/>
              </a:rPr>
              <a:t> When managing data, you have to ask yourself how long does it take for data to become irrelevant or outdated? And if so, does it still provide any useful insight on your analytical tasks? Ephemeral data is short-lived data – e.g. the minute-to-minute price of a stock that’s actively traded on the stock exchange versus durable data – e.g. the location of a building that is highly unlikely to change over time.</a:t>
            </a:r>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4. Costs and usage requirements may vary across data types</a:t>
            </a:r>
            <a:r>
              <a:rPr lang="en-US" sz="1200">
                <a:solidFill>
                  <a:schemeClr val="dk1"/>
                </a:solidFill>
                <a:latin typeface="Calibri"/>
                <a:ea typeface="Calibri"/>
                <a:cs typeface="Calibri"/>
                <a:sym typeface="Calibri"/>
              </a:rPr>
              <a:t>. Data access is not granted and sometimes, lack of observable behavior can be due to lack of coverage.</a:t>
            </a:r>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5. Machine learning and artificial intelligence do not provide answers to all your problems</a:t>
            </a:r>
            <a:r>
              <a:rPr lang="en-US" sz="1200">
                <a:solidFill>
                  <a:schemeClr val="dk1"/>
                </a:solidFill>
                <a:latin typeface="Calibri"/>
                <a:ea typeface="Calibri"/>
                <a:cs typeface="Calibri"/>
                <a:sym typeface="Calibri"/>
              </a:rPr>
              <a:t>. Machine learning implies working with models – computers are able to parse large amounts of data to identify those considered relevant, based on </a:t>
            </a:r>
            <a:r>
              <a:rPr lang="en-US" sz="1200" i="1">
                <a:solidFill>
                  <a:schemeClr val="dk1"/>
                </a:solidFill>
                <a:latin typeface="Calibri"/>
                <a:ea typeface="Calibri"/>
                <a:cs typeface="Calibri"/>
                <a:sym typeface="Calibri"/>
              </a:rPr>
              <a:t>predefined </a:t>
            </a:r>
            <a:r>
              <a:rPr lang="en-US" sz="1200">
                <a:solidFill>
                  <a:schemeClr val="dk1"/>
                </a:solidFill>
                <a:latin typeface="Calibri"/>
                <a:ea typeface="Calibri"/>
                <a:cs typeface="Calibri"/>
                <a:sym typeface="Calibri"/>
              </a:rPr>
              <a:t>criteria. So yes, from vast amounts of data, software can be deployed to find informative descriptive attributes of entities of interest. But the true analytical gain is not parsing through data, but setting a good model that answers fundamental questions like which of the data available actually provides information on the entity’s likelihood to manifest a certain behavior? How much data is required? And what are the best variables to be taken into account?</a:t>
            </a:r>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6. Models to describe real world(s)</a:t>
            </a:r>
            <a:r>
              <a:rPr lang="en-US" sz="1200">
                <a:solidFill>
                  <a:schemeClr val="dk1"/>
                </a:solidFill>
                <a:latin typeface="Calibri"/>
                <a:ea typeface="Calibri"/>
                <a:cs typeface="Calibri"/>
                <a:sym typeface="Calibri"/>
              </a:rPr>
              <a:t> replicate our own biases and understandings of the world. </a:t>
            </a:r>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7. Data describes and reflects real life</a:t>
            </a:r>
            <a:r>
              <a:rPr lang="en-US" sz="1200">
                <a:solidFill>
                  <a:schemeClr val="dk1"/>
                </a:solidFill>
                <a:latin typeface="Calibri"/>
                <a:ea typeface="Calibri"/>
                <a:cs typeface="Calibri"/>
                <a:sym typeface="Calibri"/>
              </a:rPr>
              <a:t>. Formulating requests and evaluating the results involves thinking carefully about both the reality they describe, and the context in which they will be used. For instance, suppose you have a dataset containing the amount of drugs illegally trafficked in recent months. In one of the months, the reported volume is zero. If we were to interpret data regardless of the reality it seeks to describe, we can just affirm drug trafficking did not happen that month. In reality though, the possibilities are endless: Has a new route been identified? Were the transactions not detected by the security organizations? Have they found a new consumer market? </a:t>
            </a:r>
            <a:endParaRPr/>
          </a:p>
          <a:p>
            <a:pPr marL="0" lvl="0" indent="0" algn="l" rtl="0">
              <a:spcBef>
                <a:spcPts val="0"/>
              </a:spcBef>
              <a:spcAft>
                <a:spcPts val="0"/>
              </a:spcAft>
              <a:buNone/>
            </a:pPr>
            <a:endParaRPr/>
          </a:p>
        </p:txBody>
      </p:sp>
      <p:sp>
        <p:nvSpPr>
          <p:cNvPr id="313" name="Google Shape;31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How should we look at data?</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Data analysis capability as a strategic asset</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Data and the capability to extract useful insights from data should be regarded as key strategic assets, especially when discussing about national security matters. Strategic advantage in this field does not translate into economic competitiveness or larger market share, but rather in increased efficiency in ensuring the prevention and mitigation of threats targeting the society at large, as well as in early identification of opportunities and contexts for social welfare.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Too many business regard data analytics as pertaining mainly to realizing value from some existing data, and often without careful regard to whether the business has the appropriate analytical talent. (p.22)</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Technology, software and datasets can lose value in the absence of a team with data-analytical thinking. Understanding the business problem and assessing correctly if and how data can improve performance become key conditions for envisioning opportunities, improving data-driven decision-making and observing competitive threats. </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Abstract thinking – a necessity</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Ubiquitous data becomes relatively useless unless we are able to look at the numbers, detect patterns, analyze and understand what those patterns mean. Data analysis requires abstract thinking – the ability to use concepts, to define </a:t>
            </a:r>
            <a:r>
              <a:rPr lang="en-US" sz="1200" b="1">
                <a:solidFill>
                  <a:schemeClr val="dk1"/>
                </a:solidFill>
                <a:latin typeface="Calibri"/>
                <a:ea typeface="Calibri"/>
                <a:cs typeface="Calibri"/>
                <a:sym typeface="Calibri"/>
              </a:rPr>
              <a:t>models (abstract representations of, processes, entities, phenomena, situations),</a:t>
            </a:r>
            <a:r>
              <a:rPr lang="en-US" sz="1200">
                <a:solidFill>
                  <a:schemeClr val="dk1"/>
                </a:solidFill>
                <a:latin typeface="Calibri"/>
                <a:ea typeface="Calibri"/>
                <a:cs typeface="Calibri"/>
                <a:sym typeface="Calibri"/>
              </a:rPr>
              <a:t> to make and understand generalizations. </a:t>
            </a:r>
            <a:endParaRPr/>
          </a:p>
          <a:p>
            <a:pPr marL="0" lvl="0" indent="0" algn="l" rtl="0">
              <a:spcBef>
                <a:spcPts val="0"/>
              </a:spcBef>
              <a:spcAft>
                <a:spcPts val="0"/>
              </a:spcAft>
              <a:buNone/>
            </a:pPr>
            <a:endParaRPr/>
          </a:p>
        </p:txBody>
      </p:sp>
      <p:sp>
        <p:nvSpPr>
          <p:cNvPr id="371" name="Google Shape;37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PROCESS ABSTRACTION</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 process is a sequence of stages and decisions. In abstract terms, a process can be understood as an algorithm – a set of steps, taken gradually in order to achieve an objective. In computer science, all algorithms have the following:</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A starting point – when resources are allocated;</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Steps/ stages – when specific procedures are implemented;</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Decisions – when based on specific criteria, one path is preferred over another;</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Ending point – when the objective is attained.</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To simplify discussions and facilitate visualization of steps, in computer science algorithms are illustrated as logical schemes.</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ABSTRACTION OF ENTITIES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An entity (an individual, an organization, a group, an object) is defined by its attributes, which can be tangible, or intangible.</a:t>
            </a:r>
            <a:endParaRPr/>
          </a:p>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Tangible attributes                                                                     Intangible attributes</a:t>
            </a:r>
            <a:endParaRPr sz="1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sensorial, that have a concrete aspect                                         do not have a physical correspondent</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Economic power, dimension                                                        Know-how, copyrights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evolution of an entity can be observed and measured in time, by assessing how its defining attributes have changed. For tangible attributes, there is usually a correspondence with statistical indicators – economic power is defined in terms of GDP, rate of investment, return of investment, etc. For intangible attributes, the process of measuring change in time becomes more difficult to attain and usually involves finding variables that correlated are good indicators of change.</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ABSTRACTION OF ORGANIZATIONS/ NETWORKS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An organization consists in the multitude of its member and the relationships established between them in a certain framework, required for attaining organizational objectives. In abstract terms, an organization can be understood and analyzed from a network-based approach – members/ individuals are nodes, relationships are interactions and neighborhoods are connections. The visual representation of a social network generates a graph where the individuals are nodes and the connections between them are edges. A network analysis of how entities interact helps us to understand interpersonal or organizational dynamics, having multiple uses (eg vaccination system, streamlining public transport processes and transport infrastructure, etc.).</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ABSTRACTION OF SYSTEMS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main characteristic of a system is that it becomes unintelligible if we study its component parts in isolation, as it has new, distinct properties, not derived from their sum. A system can be defined by the set of inputs, the range of possible status of the system and the rules to determine shifting from one status to the other. </a:t>
            </a:r>
            <a:endParaRPr/>
          </a:p>
          <a:p>
            <a:pPr marL="0" lvl="0" indent="0" algn="l" rtl="0">
              <a:spcBef>
                <a:spcPts val="0"/>
              </a:spcBef>
              <a:spcAft>
                <a:spcPts val="0"/>
              </a:spcAft>
              <a:buNone/>
            </a:pPr>
            <a:r>
              <a:rPr lang="en-US" sz="1200" i="1">
                <a:solidFill>
                  <a:schemeClr val="dk1"/>
                </a:solidFill>
                <a:latin typeface="Calibri"/>
                <a:ea typeface="Calibri"/>
                <a:cs typeface="Calibri"/>
                <a:sym typeface="Calibri"/>
              </a:rPr>
              <a:t>Example: national emergency systems, national systems for terrorist alert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405" name="Google Shape;40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In the Syrian conflict, platforms such as Twitter and Facebook played a fundamental role, being used by terrorist groups to disseminate radicalization propaganda. For a large number of foreign supporters, social media became an essential source of information and inspiration. The success of their propaganda and recruitment strategy, proven by the large number of foreign fighters that have joined Daesh and initiated violent acts on its behalf, forced security organizations across the globe to develop better mechanisms for detection and prevention of foreign fighter’s radicalization processes.</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Companies and researchers have tried to identify communicational patterns of terrorist groups. Leading from known propaganda sources (e.g. Dabiq, Inspire magazine) as starting points, researchers aimed to observe change in patterns once the radicalization process evolves - from simply manifesting interest towards terrorist activities to providing moral justification for violent acts and inciting to violence.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At the European level, since 2015, the EU Internet Forum brings together EU member states' law enforcement and intelligence organizations, online service providers, Europol, academia and other relevant EU networks (such as Radicalisation Awareness Network, European Strategic Communications Network), in the attempt to develop and implement monitoring and reporting mechanisms, as well as a shared protocol to online crisis. Among the online service providers partners in this endeavour are Facebook, Twitter, Youtube. The reporting mechanism is under each entity's responsibility, in accordance with the legal framework under which they operate. The early detection of terrorist content online can be done either through algorithm-based detection tools or a combination of human and machine based mechanism, all developed from models of specific communicational patterns for each platform.</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Generally speaking, when building a model, a large enough dataset about radicalized individuals is needed. The process is firstly described in more general stages that are later broken down into </a:t>
            </a:r>
            <a:r>
              <a:rPr lang="en-US" sz="1200" b="1">
                <a:solidFill>
                  <a:schemeClr val="dk1"/>
                </a:solidFill>
                <a:latin typeface="Calibri"/>
                <a:ea typeface="Calibri"/>
                <a:cs typeface="Calibri"/>
                <a:sym typeface="Calibri"/>
              </a:rPr>
              <a:t>observable behaviors</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radicalization process involves:</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a change of beliefs – individuals start to adhere to the mission and objective of the terrorist group (e.g. the caliphate)</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a change of attitudes – individuals start to adhere and strictly apply the guiding principles promoted by the terrorist group e.g. strict/extremist application of Sharia law</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a change of behavior – individuals initiate violent acts on behalf of the terrorist organization.</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439" name="Google Shape;43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Thus, radicalization processes involves a change in the pattern of life of an individual. The observable behaviors that indicate a change towards mobilization were described and grouped by researchers and practitioners in various working models. One such a model is </a:t>
            </a:r>
            <a:r>
              <a:rPr lang="en-US" sz="1200" b="1">
                <a:solidFill>
                  <a:schemeClr val="dk1"/>
                </a:solidFill>
                <a:latin typeface="Calibri"/>
                <a:ea typeface="Calibri"/>
                <a:cs typeface="Calibri"/>
                <a:sym typeface="Calibri"/>
              </a:rPr>
              <a:t>Violent Extremist Risk Assessment (VERA) </a:t>
            </a:r>
            <a:r>
              <a:rPr lang="en-US" sz="1200">
                <a:solidFill>
                  <a:schemeClr val="dk1"/>
                </a:solidFill>
                <a:latin typeface="Calibri"/>
                <a:ea typeface="Calibri"/>
                <a:cs typeface="Calibri"/>
                <a:sym typeface="Calibri"/>
              </a:rPr>
              <a:t>model, developed by dr. Elaine Pressman. The indicators are categorized into four domains covering beliefs and attitudes, context and intent, history and capability and protective items, that provide for ongoing assessment of individual dynamic risk factors.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Risk Assessment Decisions for Violent Political Extremism, 2009 https://www.publicsafety.gc.ca/cnt/rsrcs/pblctns/2009-02-rdv/2009-02-rdv-eng.pdf</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Observations:</a:t>
            </a:r>
            <a:endParaRPr sz="120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Radicalization is not a linear progression and cannot be always described as a set of sequential steps. Therefore, clusters of behaviors are usually more diagnostic than separate behaviors.</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Data access is not granted - Lack of observable behavior can be due to lack of coverage.</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In order to truly gain anticipative insights and apply preventive measures, reviews should be done regularly.</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If you have a hammer, you might see nails everywhere. Try not to become trapped into cognitive biases and always seek alternative explanations to what may seem odd behaviors. </a:t>
            </a:r>
            <a:endParaRPr/>
          </a:p>
          <a:p>
            <a:pPr marL="228600" lvl="0" indent="-15240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450" name="Google Shape;45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Welcome to module 7!</a:t>
            </a:r>
            <a:endParaRPr/>
          </a:p>
          <a:p>
            <a:pPr marL="0" lvl="0" indent="0" algn="l" rtl="0">
              <a:spcBef>
                <a:spcPts val="0"/>
              </a:spcBef>
              <a:spcAft>
                <a:spcPts val="0"/>
              </a:spcAft>
              <a:buNone/>
            </a:pPr>
            <a:r>
              <a:rPr lang="en-US"/>
              <a:t>This course will provide s</a:t>
            </a:r>
            <a:r>
              <a:rPr lang="en-US" sz="1200">
                <a:solidFill>
                  <a:schemeClr val="dk1"/>
                </a:solidFill>
                <a:latin typeface="Calibri"/>
                <a:ea typeface="Calibri"/>
                <a:cs typeface="Calibri"/>
                <a:sym typeface="Calibri"/>
              </a:rPr>
              <a:t>ome examples on how abstract thinking and model-approach can offer a clearer understanding of what type of data is relevant in which analytical context.</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Completing this module will help you answer the following questions about the integration of big data in the activity of security organizations:</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Security organizations – what they are and what they do?</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Why and how can data improve performance of security organizations?</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Where do we find (good) data?</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How should we look at data?</a:t>
            </a:r>
            <a:endParaRPr/>
          </a:p>
          <a:p>
            <a:pPr marL="0" lvl="0" indent="0" algn="l" rtl="0">
              <a:spcBef>
                <a:spcPts val="0"/>
              </a:spcBef>
              <a:spcAft>
                <a:spcPts val="0"/>
              </a:spcAft>
              <a:buNone/>
            </a:pPr>
            <a:endParaRPr/>
          </a:p>
          <a:p>
            <a:pPr marL="0" lvl="0" indent="0" algn="l" rtl="0">
              <a:spcBef>
                <a:spcPts val="0"/>
              </a:spcBef>
              <a:spcAft>
                <a:spcPts val="0"/>
              </a:spcAft>
              <a:buNone/>
            </a:pPr>
            <a:r>
              <a:rPr lang="en-US"/>
              <a:t>Image sources:</a:t>
            </a:r>
            <a:endParaRPr/>
          </a:p>
          <a:p>
            <a:pPr marL="228600" lvl="0" indent="-228600" algn="l" rtl="0">
              <a:spcBef>
                <a:spcPts val="0"/>
              </a:spcBef>
              <a:spcAft>
                <a:spcPts val="0"/>
              </a:spcAft>
              <a:buClr>
                <a:schemeClr val="dk1"/>
              </a:buClr>
              <a:buSzPts val="1200"/>
              <a:buFont typeface="Calibri"/>
              <a:buAutoNum type="arabicPeriod"/>
            </a:pPr>
            <a:r>
              <a:rPr lang="en-US"/>
              <a:t>Outcome - https://paul4innovating.wordpress.com/2015/04/24/shifting-to-ultimate-outcomes/</a:t>
            </a:r>
            <a:endParaRPr/>
          </a:p>
          <a:p>
            <a:pPr marL="228600" lvl="0" indent="-228600" algn="l" rtl="0">
              <a:spcBef>
                <a:spcPts val="0"/>
              </a:spcBef>
              <a:spcAft>
                <a:spcPts val="0"/>
              </a:spcAft>
              <a:buClr>
                <a:schemeClr val="dk1"/>
              </a:buClr>
              <a:buSzPts val="1200"/>
              <a:buFont typeface="Calibri"/>
              <a:buAutoNum type="arabicPeriod"/>
            </a:pPr>
            <a:r>
              <a:rPr lang="en-US"/>
              <a:t>Questions - https://www.womenshealthmag.com/life/a28400844/questions-that-make-you-think/</a:t>
            </a:r>
            <a:endParaRPr/>
          </a:p>
        </p:txBody>
      </p:sp>
      <p:sp>
        <p:nvSpPr>
          <p:cNvPr id="105" name="Google Shape;10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activity of any organization, regardless of the field to which it belongs, can be defined based on the </a:t>
            </a:r>
            <a:r>
              <a:rPr lang="en-US" sz="1200" b="1">
                <a:solidFill>
                  <a:schemeClr val="dk1"/>
                </a:solidFill>
                <a:latin typeface="Calibri"/>
                <a:ea typeface="Calibri"/>
                <a:cs typeface="Calibri"/>
                <a:sym typeface="Calibri"/>
              </a:rPr>
              <a:t>social function</a:t>
            </a:r>
            <a:r>
              <a:rPr lang="en-US" sz="1200">
                <a:solidFill>
                  <a:schemeClr val="dk1"/>
                </a:solidFill>
                <a:latin typeface="Calibri"/>
                <a:ea typeface="Calibri"/>
                <a:cs typeface="Calibri"/>
                <a:sym typeface="Calibri"/>
              </a:rPr>
              <a:t> it seeks to fulfill. For security organizations, the social function cannot be any clearer – </a:t>
            </a:r>
            <a:r>
              <a:rPr lang="en-US" sz="1200" b="1">
                <a:solidFill>
                  <a:schemeClr val="dk1"/>
                </a:solidFill>
                <a:latin typeface="Calibri"/>
                <a:ea typeface="Calibri"/>
                <a:cs typeface="Calibri"/>
                <a:sym typeface="Calibri"/>
              </a:rPr>
              <a:t>to preserve and guarantee national security</a:t>
            </a: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National security is generally defined in relation to the following observations and definitions:</a:t>
            </a:r>
            <a:endParaRPr/>
          </a:p>
          <a:p>
            <a:pPr marL="0" lvl="0" indent="0" algn="l" rtl="0">
              <a:spcBef>
                <a:spcPts val="0"/>
              </a:spcBef>
              <a:spcAft>
                <a:spcPts val="0"/>
              </a:spcAft>
              <a:buNone/>
            </a:pPr>
            <a:r>
              <a:rPr lang="en-US" sz="1200" i="1">
                <a:solidFill>
                  <a:schemeClr val="dk1"/>
                </a:solidFill>
                <a:latin typeface="Calibri"/>
                <a:ea typeface="Calibri"/>
                <a:cs typeface="Calibri"/>
                <a:sym typeface="Calibri"/>
              </a:rPr>
              <a:t>- Security, in an objective sense, measures the absence of threats to acquired values, in a subjective sense, the absence of fear that such values will be attacked</a:t>
            </a:r>
            <a:r>
              <a:rPr lang="en-US" sz="1200">
                <a:solidFill>
                  <a:schemeClr val="dk1"/>
                </a:solidFill>
                <a:latin typeface="Calibri"/>
                <a:ea typeface="Calibri"/>
                <a:cs typeface="Calibri"/>
                <a:sym typeface="Calibri"/>
              </a:rPr>
              <a:t> provided by Arnold Wolfers in his reference work </a:t>
            </a:r>
            <a:r>
              <a:rPr lang="en-US" sz="1200" i="1">
                <a:solidFill>
                  <a:schemeClr val="dk1"/>
                </a:solidFill>
                <a:latin typeface="Calibri"/>
                <a:ea typeface="Calibri"/>
                <a:cs typeface="Calibri"/>
                <a:sym typeface="Calibri"/>
              </a:rPr>
              <a:t>National security as an ambiguous symbol </a:t>
            </a:r>
            <a:r>
              <a:rPr lang="en-US" sz="1200">
                <a:solidFill>
                  <a:schemeClr val="dk1"/>
                </a:solidFill>
                <a:latin typeface="Calibri"/>
                <a:ea typeface="Calibri"/>
                <a:cs typeface="Calibri"/>
                <a:sym typeface="Calibri"/>
              </a:rPr>
              <a:t>(1962)</a:t>
            </a:r>
            <a:r>
              <a:rPr lang="en-US" sz="1200" i="1">
                <a:solidFill>
                  <a:schemeClr val="dk1"/>
                </a:solidFill>
                <a:latin typeface="Calibri"/>
                <a:ea typeface="Calibri"/>
                <a:cs typeface="Calibri"/>
                <a:sym typeface="Calibri"/>
              </a:rPr>
              <a:t>.</a:t>
            </a: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Copenhagen School of Thought placed emphasis on the non-military aspects of security, as conflicts are no longer defined exclusively in Trinitarian terms. The concept of "security sectors" is introduced as an analytical tool aimed to identify and assess different dynamics and interdependencies. The list of sectors, as listed in S</a:t>
            </a:r>
            <a:r>
              <a:rPr lang="en-US" sz="1200" i="1">
                <a:solidFill>
                  <a:schemeClr val="dk1"/>
                </a:solidFill>
                <a:latin typeface="Calibri"/>
                <a:ea typeface="Calibri"/>
                <a:cs typeface="Calibri"/>
                <a:sym typeface="Calibri"/>
              </a:rPr>
              <a:t>ecurity: a new framework for analysis </a:t>
            </a:r>
            <a:r>
              <a:rPr lang="en-US" sz="1200">
                <a:solidFill>
                  <a:schemeClr val="dk1"/>
                </a:solidFill>
                <a:latin typeface="Calibri"/>
                <a:ea typeface="Calibri"/>
                <a:cs typeface="Calibri"/>
                <a:sym typeface="Calibri"/>
              </a:rPr>
              <a:t>(1997), is: military, political, societal, economic and environmental.</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activity of security organizations appears as a necessary consequence of vulnerabilities / risks / threats / dysfunctions which, unresolved, generate major negative effects on several domains - social, political, economic, military and environmental.</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responsibility to ensure security is generally divided between intelligence and law enforcement organizations. The activity of security organizations is complementary, allowing inter-institutional cooperation and information-sharing on national and transnational security-related matters. </a:t>
            </a:r>
            <a:endParaRPr/>
          </a:p>
          <a:p>
            <a:pPr marL="0" lvl="0" indent="0" algn="l" rtl="0">
              <a:spcBef>
                <a:spcPts val="0"/>
              </a:spcBef>
              <a:spcAft>
                <a:spcPts val="0"/>
              </a:spcAft>
              <a:buNone/>
            </a:pPr>
            <a:endParaRPr/>
          </a:p>
        </p:txBody>
      </p:sp>
      <p:sp>
        <p:nvSpPr>
          <p:cNvPr id="119" name="Google Shape;11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Currently, the threats managed by intelligence organizations are:</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Any </a:t>
            </a:r>
            <a:r>
              <a:rPr lang="en-US" sz="1200" b="1">
                <a:solidFill>
                  <a:schemeClr val="dk1"/>
                </a:solidFill>
                <a:latin typeface="Calibri"/>
                <a:ea typeface="Calibri"/>
                <a:cs typeface="Calibri"/>
                <a:sym typeface="Calibri"/>
              </a:rPr>
              <a:t>activity that interferes with constitutional-set values</a:t>
            </a:r>
            <a:r>
              <a:rPr lang="en-US" sz="1200">
                <a:solidFill>
                  <a:schemeClr val="dk1"/>
                </a:solidFill>
                <a:latin typeface="Calibri"/>
                <a:ea typeface="Calibri"/>
                <a:cs typeface="Calibri"/>
                <a:sym typeface="Calibri"/>
              </a:rPr>
              <a:t> – e.g. fundamental rights and freedoms, extremist views that may affect social stability</a:t>
            </a:r>
            <a:endParaRPr/>
          </a:p>
          <a:p>
            <a:pPr marL="228600" lvl="0" indent="-228600" algn="l" rtl="0">
              <a:spcBef>
                <a:spcPts val="0"/>
              </a:spcBef>
              <a:spcAft>
                <a:spcPts val="0"/>
              </a:spcAft>
              <a:buClr>
                <a:schemeClr val="dk1"/>
              </a:buClr>
              <a:buSzPts val="1200"/>
              <a:buFont typeface="Calibri"/>
              <a:buAutoNum type="arabicPeriod"/>
            </a:pPr>
            <a:r>
              <a:rPr lang="en-US" sz="1200" b="1">
                <a:solidFill>
                  <a:schemeClr val="dk1"/>
                </a:solidFill>
                <a:latin typeface="Calibri"/>
                <a:ea typeface="Calibri"/>
                <a:cs typeface="Calibri"/>
                <a:sym typeface="Calibri"/>
              </a:rPr>
              <a:t>Transnational threats</a:t>
            </a:r>
            <a:r>
              <a:rPr lang="en-US" sz="1200">
                <a:solidFill>
                  <a:schemeClr val="dk1"/>
                </a:solidFill>
                <a:latin typeface="Calibri"/>
                <a:ea typeface="Calibri"/>
                <a:cs typeface="Calibri"/>
                <a:sym typeface="Calibri"/>
              </a:rPr>
              <a:t> – e.g. illegal migration, drug trafficking, weapons of mass destruction</a:t>
            </a:r>
            <a:endParaRPr/>
          </a:p>
          <a:p>
            <a:pPr marL="228600" lvl="0" indent="-228600" algn="l" rtl="0">
              <a:spcBef>
                <a:spcPts val="0"/>
              </a:spcBef>
              <a:spcAft>
                <a:spcPts val="0"/>
              </a:spcAft>
              <a:buClr>
                <a:schemeClr val="dk1"/>
              </a:buClr>
              <a:buSzPts val="1200"/>
              <a:buFont typeface="Calibri"/>
              <a:buAutoNum type="arabicPeriod"/>
            </a:pPr>
            <a:r>
              <a:rPr lang="en-US" sz="1200" b="1">
                <a:solidFill>
                  <a:schemeClr val="dk1"/>
                </a:solidFill>
                <a:latin typeface="Calibri"/>
                <a:ea typeface="Calibri"/>
                <a:cs typeface="Calibri"/>
                <a:sym typeface="Calibri"/>
              </a:rPr>
              <a:t>Cyberintelligence &amp; cybersecurity</a:t>
            </a:r>
            <a:r>
              <a:rPr lang="en-US" sz="1200">
                <a:solidFill>
                  <a:schemeClr val="dk1"/>
                </a:solidFill>
                <a:latin typeface="Calibri"/>
                <a:ea typeface="Calibri"/>
                <a:cs typeface="Calibri"/>
                <a:sym typeface="Calibri"/>
              </a:rPr>
              <a:t> -  e.g. cyber aggressions targeting both individuals and critical infrastructures</a:t>
            </a:r>
            <a:endParaRPr/>
          </a:p>
          <a:p>
            <a:pPr marL="228600" lvl="0" indent="-228600" algn="l" rtl="0">
              <a:spcBef>
                <a:spcPts val="0"/>
              </a:spcBef>
              <a:spcAft>
                <a:spcPts val="0"/>
              </a:spcAft>
              <a:buClr>
                <a:schemeClr val="dk1"/>
              </a:buClr>
              <a:buSzPts val="1200"/>
              <a:buFont typeface="Calibri"/>
              <a:buAutoNum type="arabicPeriod"/>
            </a:pPr>
            <a:r>
              <a:rPr lang="en-US" sz="1200" b="1">
                <a:solidFill>
                  <a:schemeClr val="dk1"/>
                </a:solidFill>
                <a:latin typeface="Calibri"/>
                <a:ea typeface="Calibri"/>
                <a:cs typeface="Calibri"/>
                <a:sym typeface="Calibri"/>
              </a:rPr>
              <a:t>Terrorist-related activities</a:t>
            </a:r>
            <a:r>
              <a:rPr lang="en-US" sz="1200">
                <a:solidFill>
                  <a:schemeClr val="dk1"/>
                </a:solidFill>
                <a:latin typeface="Calibri"/>
                <a:ea typeface="Calibri"/>
                <a:cs typeface="Calibri"/>
                <a:sym typeface="Calibri"/>
              </a:rPr>
              <a:t> – e.g. funding terrorist organizations, proliferation of terrorist attacks, recruiting fighters</a:t>
            </a:r>
            <a:endParaRPr/>
          </a:p>
          <a:p>
            <a:pPr marL="228600" lvl="0" indent="-228600" algn="l" rtl="0">
              <a:spcBef>
                <a:spcPts val="0"/>
              </a:spcBef>
              <a:spcAft>
                <a:spcPts val="0"/>
              </a:spcAft>
              <a:buClr>
                <a:schemeClr val="dk1"/>
              </a:buClr>
              <a:buSzPts val="1200"/>
              <a:buFont typeface="Calibri"/>
              <a:buAutoNum type="arabicPeriod"/>
            </a:pPr>
            <a:r>
              <a:rPr lang="en-US" sz="1200" b="1">
                <a:solidFill>
                  <a:schemeClr val="dk1"/>
                </a:solidFill>
                <a:latin typeface="Calibri"/>
                <a:ea typeface="Calibri"/>
                <a:cs typeface="Calibri"/>
                <a:sym typeface="Calibri"/>
              </a:rPr>
              <a:t>Espionage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p>
        </p:txBody>
      </p:sp>
      <p:sp>
        <p:nvSpPr>
          <p:cNvPr id="143" name="Google Shape;14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The activity of intelligence organizations can be described as a cycle with the following stages:</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Request – </a:t>
            </a:r>
            <a:r>
              <a:rPr lang="en-US" sz="1200" b="1">
                <a:solidFill>
                  <a:schemeClr val="dk1"/>
                </a:solidFill>
                <a:latin typeface="Calibri"/>
                <a:ea typeface="Calibri"/>
                <a:cs typeface="Calibri"/>
                <a:sym typeface="Calibri"/>
              </a:rPr>
              <a:t>identification of informational needs</a:t>
            </a:r>
            <a:r>
              <a:rPr lang="en-US" sz="1200">
                <a:solidFill>
                  <a:schemeClr val="dk1"/>
                </a:solidFill>
                <a:latin typeface="Calibri"/>
                <a:ea typeface="Calibri"/>
                <a:cs typeface="Calibri"/>
                <a:sym typeface="Calibri"/>
              </a:rPr>
              <a:t>; a stage that takes place inside the organization, as a result of internal evaluations or outside it, as a result of the explicit request of a third party (be it decision-maker, partner institution or citizen);</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Collection -  </a:t>
            </a:r>
            <a:r>
              <a:rPr lang="en-US" sz="1200" b="1">
                <a:solidFill>
                  <a:schemeClr val="dk1"/>
                </a:solidFill>
                <a:latin typeface="Calibri"/>
                <a:ea typeface="Calibri"/>
                <a:cs typeface="Calibri"/>
                <a:sym typeface="Calibri"/>
              </a:rPr>
              <a:t>accessing various categories of sources</a:t>
            </a:r>
            <a:r>
              <a:rPr lang="en-US" sz="1200">
                <a:solidFill>
                  <a:schemeClr val="dk1"/>
                </a:solidFill>
                <a:latin typeface="Calibri"/>
                <a:ea typeface="Calibri"/>
                <a:cs typeface="Calibri"/>
                <a:sym typeface="Calibri"/>
              </a:rPr>
              <a:t>, depending on the need for knowledge and respecting the legal framework; </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Processing – </a:t>
            </a:r>
            <a:r>
              <a:rPr lang="en-US" sz="1200" b="1">
                <a:solidFill>
                  <a:schemeClr val="dk1"/>
                </a:solidFill>
                <a:latin typeface="Calibri"/>
                <a:ea typeface="Calibri"/>
                <a:cs typeface="Calibri"/>
                <a:sym typeface="Calibri"/>
              </a:rPr>
              <a:t>assessment of the validity, objectivity, completeness and relevance of information collected</a:t>
            </a:r>
            <a:r>
              <a:rPr lang="en-US" sz="1200">
                <a:solidFill>
                  <a:schemeClr val="dk1"/>
                </a:solidFill>
                <a:latin typeface="Calibri"/>
                <a:ea typeface="Calibri"/>
                <a:cs typeface="Calibri"/>
                <a:sym typeface="Calibri"/>
              </a:rPr>
              <a:t>;</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Analysis – </a:t>
            </a:r>
            <a:r>
              <a:rPr lang="en-US" sz="1200" b="1">
                <a:solidFill>
                  <a:schemeClr val="dk1"/>
                </a:solidFill>
                <a:latin typeface="Calibri"/>
                <a:ea typeface="Calibri"/>
                <a:cs typeface="Calibri"/>
                <a:sym typeface="Calibri"/>
              </a:rPr>
              <a:t>correlating information and assigning meaning</a:t>
            </a:r>
            <a:r>
              <a:rPr lang="en-US" sz="1200">
                <a:solidFill>
                  <a:schemeClr val="dk1"/>
                </a:solidFill>
                <a:latin typeface="Calibri"/>
                <a:ea typeface="Calibri"/>
                <a:cs typeface="Calibri"/>
                <a:sym typeface="Calibri"/>
              </a:rPr>
              <a:t>;</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Dissemination – </a:t>
            </a:r>
            <a:r>
              <a:rPr lang="en-US" sz="1200" b="1">
                <a:solidFill>
                  <a:schemeClr val="dk1"/>
                </a:solidFill>
                <a:latin typeface="Calibri"/>
                <a:ea typeface="Calibri"/>
                <a:cs typeface="Calibri"/>
                <a:sym typeface="Calibri"/>
              </a:rPr>
              <a:t>analytical products are disseminated to legal beneficiaries </a:t>
            </a:r>
            <a:r>
              <a:rPr lang="en-US" sz="1200">
                <a:solidFill>
                  <a:schemeClr val="dk1"/>
                </a:solidFill>
                <a:latin typeface="Calibri"/>
                <a:ea typeface="Calibri"/>
                <a:cs typeface="Calibri"/>
                <a:sym typeface="Calibri"/>
              </a:rPr>
              <a:t>– state representatives whose professional prerogatives allow them to determine an optimal solution to the problem; In other words, the type of knowledge provided by intelligence organizations to the political decision-maker must allow him to dispose of measures to stop the manifestation of negative effects (Kent, 1949).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If we were to describe this process in terms and principles proposed by computer science, we would have:</a:t>
            </a:r>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a:solidFill>
                  <a:schemeClr val="dk1"/>
                </a:solidFill>
                <a:latin typeface="Calibri"/>
                <a:ea typeface="Calibri"/>
                <a:cs typeface="Calibri"/>
                <a:sym typeface="Calibri"/>
              </a:rPr>
              <a:t>INPUT DATA                  </a:t>
            </a:r>
            <a:r>
              <a:rPr lang="en-US" sz="1200" b="0" i="0" u="none" strike="noStrike">
                <a:solidFill>
                  <a:schemeClr val="dk1"/>
                </a:solidFill>
                <a:latin typeface="Calibri"/>
                <a:ea typeface="Calibri"/>
                <a:cs typeface="Calibri"/>
                <a:sym typeface="Calibri"/>
              </a:rPr>
              <a:t>Stages 1-2</a:t>
            </a: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a:solidFill>
                  <a:schemeClr val="dk1"/>
                </a:solidFill>
                <a:latin typeface="Calibri"/>
                <a:ea typeface="Calibri"/>
                <a:cs typeface="Calibri"/>
                <a:sym typeface="Calibri"/>
              </a:rPr>
              <a:t>ALGORITHM                  </a:t>
            </a:r>
            <a:r>
              <a:rPr lang="en-US" sz="1200" b="0" i="0" u="none" strike="noStrike">
                <a:solidFill>
                  <a:schemeClr val="dk1"/>
                </a:solidFill>
                <a:latin typeface="Calibri"/>
                <a:ea typeface="Calibri"/>
                <a:cs typeface="Calibri"/>
                <a:sym typeface="Calibri"/>
              </a:rPr>
              <a:t>Stages 3-4</a:t>
            </a: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a:solidFill>
                  <a:schemeClr val="dk1"/>
                </a:solidFill>
                <a:latin typeface="Calibri"/>
                <a:ea typeface="Calibri"/>
                <a:cs typeface="Calibri"/>
                <a:sym typeface="Calibri"/>
              </a:rPr>
              <a:t>OUTPUT DATA              </a:t>
            </a:r>
            <a:r>
              <a:rPr lang="en-US" sz="1200" b="0" i="0" u="none" strike="noStrike">
                <a:solidFill>
                  <a:schemeClr val="dk1"/>
                </a:solidFill>
                <a:latin typeface="Calibri"/>
                <a:ea typeface="Calibri"/>
                <a:cs typeface="Calibri"/>
                <a:sym typeface="Calibri"/>
              </a:rPr>
              <a:t>Stage 5</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86" name="Google Shape;18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Why and how can data improve performance of </a:t>
            </a:r>
            <a:r>
              <a:rPr lang="en-US" sz="1200" b="1" i="1">
                <a:solidFill>
                  <a:schemeClr val="dk1"/>
                </a:solidFill>
                <a:latin typeface="Calibri"/>
                <a:ea typeface="Calibri"/>
                <a:cs typeface="Calibri"/>
                <a:sym typeface="Calibri"/>
              </a:rPr>
              <a:t>security organizations</a:t>
            </a:r>
            <a:r>
              <a:rPr lang="en-US" sz="1200" b="1">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Availability of data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Technological advancements and large scale digitalization processes have determined a growth in diversity, complexity and volume of data that is available as input. Things are beginning to run on data – today’s phones, today’s wearables, home devices – they all provide a very accurate picture of what an individual prefers, what he does and where he goes. Although scary in terms of privacy, they provide enormous insight on how an individual lives, but also how he interacts with others in various social contexts. With vast amounts of data available, organizations in almost every field of activity are keen on exploiting data for competitive advantage.</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The need for data</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Threats targeting national security have become increasingly diverse, with sophisticated, innovative forms of manifestation. In order to survive and to fulfill its social function in the constantly-changing security environment, organizations must adapt their methodologies and instruments, develop skills and competences so as to better understand, anticipate and mitigate new forms of threats. Crunching data could make a difference. Alongside with software and technological instruments, big data could provide enhanced investigative functions within security organizations and increase the accuracy of analytical evaluations.</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The utility of data </a:t>
            </a:r>
            <a:endParaRPr sz="120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Data can be used for several purposes: </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Diagnostic – to assess the status quo;</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Explanatory – to assess causal relationships and identify potential consequences;</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Predictive - to assess possible futures and their possibility of manifestation;</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Normative – to evaluate and describe ideal states, so as to guide future decisions and processes.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95" name="Google Shape;19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Problems and data-driven solutions in intelligence organizations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Despite the large number of algorithms and analytical tasks, there are only a few of fundamental types of tasks the algorithms address.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1. Classification/ class estimation – evaluates/ predicts the probability for an entity to belong to a class. Usually the classes are mutually exclusive.</a:t>
            </a:r>
            <a:endParaRPr/>
          </a:p>
          <a:p>
            <a:pPr marL="0" lvl="0" indent="0" algn="l" rtl="0">
              <a:spcBef>
                <a:spcPts val="0"/>
              </a:spcBef>
              <a:spcAft>
                <a:spcPts val="0"/>
              </a:spcAft>
              <a:buNone/>
            </a:pPr>
            <a:r>
              <a:rPr lang="en-US" sz="1200" i="1">
                <a:solidFill>
                  <a:schemeClr val="dk1"/>
                </a:solidFill>
                <a:latin typeface="Calibri"/>
                <a:ea typeface="Calibri"/>
                <a:cs typeface="Calibri"/>
                <a:sym typeface="Calibri"/>
              </a:rPr>
              <a:t>	Example: type of cyberattack deployed</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2. Regression/ value estimation -  evaluates/ predicts, for each entity, the numerical value of some variable for that entity</a:t>
            </a:r>
            <a:endParaRPr/>
          </a:p>
          <a:p>
            <a:pPr marL="0" lvl="0" indent="0" algn="l" rtl="0">
              <a:spcBef>
                <a:spcPts val="0"/>
              </a:spcBef>
              <a:spcAft>
                <a:spcPts val="0"/>
              </a:spcAft>
              <a:buNone/>
            </a:pPr>
            <a:r>
              <a:rPr lang="en-US" sz="1200" i="1">
                <a:solidFill>
                  <a:schemeClr val="dk1"/>
                </a:solidFill>
                <a:latin typeface="Calibri"/>
                <a:ea typeface="Calibri"/>
                <a:cs typeface="Calibri"/>
                <a:sym typeface="Calibri"/>
              </a:rPr>
              <a:t>	Example: Common Vulnerability Scoring System (CVSS) - standard framework used to predict proneness to attack</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3. Similarity matching -  evaluates and aims to identify similar entities based on data known about them</a:t>
            </a:r>
            <a:endParaRPr/>
          </a:p>
          <a:p>
            <a:pPr marL="0" lvl="0" indent="0" algn="l" rtl="0">
              <a:spcBef>
                <a:spcPts val="0"/>
              </a:spcBef>
              <a:spcAft>
                <a:spcPts val="0"/>
              </a:spcAft>
              <a:buNone/>
            </a:pPr>
            <a:r>
              <a:rPr lang="en-US" sz="1200" i="1">
                <a:solidFill>
                  <a:schemeClr val="dk1"/>
                </a:solidFill>
                <a:latin typeface="Calibri"/>
                <a:ea typeface="Calibri"/>
                <a:cs typeface="Calibri"/>
                <a:sym typeface="Calibri"/>
              </a:rPr>
              <a:t>	Example: Twitter closed all accounts used for radical propaganda. However, in most cases, users would reopen a new account almost instantly. Similarity matching can be used to identify whether two accounts are used by the same person.</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4. Clustering – evaluates and groups entities in a population together based on their similarity, but not driven by any specific purpose</a:t>
            </a:r>
            <a:endParaRPr/>
          </a:p>
          <a:p>
            <a:pPr marL="0" lvl="0" indent="0" algn="l" rtl="0">
              <a:spcBef>
                <a:spcPts val="0"/>
              </a:spcBef>
              <a:spcAft>
                <a:spcPts val="0"/>
              </a:spcAft>
              <a:buNone/>
            </a:pPr>
            <a:r>
              <a:rPr lang="en-US" sz="1200" i="1">
                <a:solidFill>
                  <a:schemeClr val="dk1"/>
                </a:solidFill>
                <a:latin typeface="Calibri"/>
                <a:ea typeface="Calibri"/>
                <a:cs typeface="Calibri"/>
                <a:sym typeface="Calibri"/>
              </a:rPr>
              <a:t>	Example: in semantic and content analysis, to identify communicational patterns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5. Co-occurrence – evaluates and aims to identify associations between entities based on transactions/ interactions involving them </a:t>
            </a:r>
            <a:endParaRPr/>
          </a:p>
          <a:p>
            <a:pPr marL="0" lvl="0" indent="0" algn="l" rtl="0">
              <a:spcBef>
                <a:spcPts val="0"/>
              </a:spcBef>
              <a:spcAft>
                <a:spcPts val="0"/>
              </a:spcAft>
              <a:buNone/>
            </a:pPr>
            <a:r>
              <a:rPr lang="en-US" sz="1200" i="1">
                <a:solidFill>
                  <a:schemeClr val="dk1"/>
                </a:solidFill>
                <a:latin typeface="Calibri"/>
                <a:ea typeface="Calibri"/>
                <a:cs typeface="Calibri"/>
                <a:sym typeface="Calibri"/>
              </a:rPr>
              <a:t>	Example: what items are commonly purchased together</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6. Profiling/ behavior description – aims to describe the typical behavior of an entity</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7. Link prediction – evaluates and predicts connections between entities</a:t>
            </a:r>
            <a:endParaRPr/>
          </a:p>
          <a:p>
            <a:pPr marL="0" lvl="0" indent="0" algn="l" rtl="0">
              <a:spcBef>
                <a:spcPts val="0"/>
              </a:spcBef>
              <a:spcAft>
                <a:spcPts val="0"/>
              </a:spcAft>
              <a:buNone/>
            </a:pPr>
            <a:r>
              <a:rPr lang="en-US" sz="1200" i="1">
                <a:solidFill>
                  <a:schemeClr val="dk1"/>
                </a:solidFill>
                <a:latin typeface="Calibri"/>
                <a:ea typeface="Calibri"/>
                <a:cs typeface="Calibri"/>
                <a:sym typeface="Calibri"/>
              </a:rPr>
              <a:t>	e.g. how information, money, influence are exchanged and transactioned within criminally organized groups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8. Data reduction - takes a large set of data defined by a large number of attributes and reduces the number of attributes, keeping only those with high degree of relevance. Although the data set becomes easier to manage and process, data reduction usually involves loss of information.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9. Predictive analysis / Causal modeling – provides insights on causal relationships between events and actions.</a:t>
            </a:r>
            <a:endParaRPr/>
          </a:p>
          <a:p>
            <a:pPr marL="0" lvl="0" indent="0" algn="l" rtl="0">
              <a:spcBef>
                <a:spcPts val="0"/>
              </a:spcBef>
              <a:spcAft>
                <a:spcPts val="0"/>
              </a:spcAft>
              <a:buNone/>
            </a:pPr>
            <a:endParaRPr/>
          </a:p>
        </p:txBody>
      </p:sp>
      <p:sp>
        <p:nvSpPr>
          <p:cNvPr id="228" name="Google Shape;22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Where do we find good data?</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In computer science, </a:t>
            </a:r>
            <a:r>
              <a:rPr lang="en-US" sz="1200" i="1">
                <a:solidFill>
                  <a:schemeClr val="dk1"/>
                </a:solidFill>
                <a:latin typeface="Calibri"/>
                <a:ea typeface="Calibri"/>
                <a:cs typeface="Calibri"/>
                <a:sym typeface="Calibri"/>
              </a:rPr>
              <a:t>garbage in, garbage out</a:t>
            </a:r>
            <a:r>
              <a:rPr lang="en-US" sz="1200">
                <a:solidFill>
                  <a:schemeClr val="dk1"/>
                </a:solidFill>
                <a:latin typeface="Calibri"/>
                <a:ea typeface="Calibri"/>
                <a:cs typeface="Calibri"/>
                <a:sym typeface="Calibri"/>
              </a:rPr>
              <a:t> is used to express the idea that flawed input data produces inaccurate, faulty outputs, regardless of the algorithm’s efficiency (in our case, that being analytical processes).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If solving the business problem is the goal, it is important to understand the strengths and limitations of data available, because rarely is an exact match with the problem.</a:t>
            </a:r>
            <a:endParaRPr/>
          </a:p>
          <a:p>
            <a:pPr marL="0" lvl="0" indent="0" algn="l" rtl="0">
              <a:spcBef>
                <a:spcPts val="0"/>
              </a:spcBef>
              <a:spcAft>
                <a:spcPts val="0"/>
              </a:spcAft>
              <a:buNone/>
            </a:pPr>
            <a:endParaRPr/>
          </a:p>
        </p:txBody>
      </p:sp>
      <p:sp>
        <p:nvSpPr>
          <p:cNvPr id="284" name="Google Shape;28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3_Contents slide layout">
  <p:cSld name="13_Contents slide layout">
    <p:bg>
      <p:bgPr>
        <a:blipFill>
          <a:blip r:embed="rId2">
            <a:alphaModFix/>
          </a:blip>
          <a:stretch>
            <a:fillRect/>
          </a:stretch>
        </a:blipFill>
        <a:effectLst/>
      </p:bgPr>
    </p:bg>
    <p:spTree>
      <p:nvGrpSpPr>
        <p:cNvPr id="1" name="Shape 2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1_Contents slide layout">
  <p:cSld name="11_Contents slide layout">
    <p:bg>
      <p:bgPr>
        <a:blipFill>
          <a:blip r:embed="rId2">
            <a:alphaModFix/>
          </a:blip>
          <a:stretch>
            <a:fillRect/>
          </a:stretch>
        </a:blipFill>
        <a:effectLst/>
      </p:bgPr>
    </p:bg>
    <p:spTree>
      <p:nvGrpSpPr>
        <p:cNvPr id="1" name="Shape 2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4_Contents slide layout">
  <p:cSld name="14_Contents slide layout">
    <p:bg>
      <p:bgPr>
        <a:blipFill>
          <a:blip r:embed="rId2">
            <a:alphaModFix/>
          </a:blip>
          <a:stretch>
            <a:fillRect/>
          </a:stretch>
        </a:blipFill>
        <a:effectLst/>
      </p:bgPr>
    </p:bg>
    <p:spTree>
      <p:nvGrpSpPr>
        <p:cNvPr id="1" name="Shape 2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Contents slide layout">
  <p:cSld name="7_Contents slide layout">
    <p:spTree>
      <p:nvGrpSpPr>
        <p:cNvPr id="1" name="Shape 27"/>
        <p:cNvGrpSpPr/>
        <p:nvPr/>
      </p:nvGrpSpPr>
      <p:grpSpPr>
        <a:xfrm>
          <a:off x="0" y="0"/>
          <a:ext cx="0" cy="0"/>
          <a:chOff x="0" y="0"/>
          <a:chExt cx="0" cy="0"/>
        </a:xfrm>
      </p:grpSpPr>
      <p:sp>
        <p:nvSpPr>
          <p:cNvPr id="28" name="Google Shape;28;p36"/>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slide layout">
  <p:cSld name="Image slide layout">
    <p:spTree>
      <p:nvGrpSpPr>
        <p:cNvPr id="1" name="Shape 29"/>
        <p:cNvGrpSpPr/>
        <p:nvPr/>
      </p:nvGrpSpPr>
      <p:grpSpPr>
        <a:xfrm>
          <a:off x="0" y="0"/>
          <a:ext cx="0" cy="0"/>
          <a:chOff x="0" y="0"/>
          <a:chExt cx="0" cy="0"/>
        </a:xfrm>
      </p:grpSpPr>
      <p:sp>
        <p:nvSpPr>
          <p:cNvPr id="30" name="Google Shape;30;p37"/>
          <p:cNvSpPr>
            <a:spLocks noGrp="1"/>
          </p:cNvSpPr>
          <p:nvPr>
            <p:ph type="pic" idx="2"/>
          </p:nvPr>
        </p:nvSpPr>
        <p:spPr>
          <a:xfrm>
            <a:off x="0" y="0"/>
            <a:ext cx="12192000" cy="3135087"/>
          </a:xfrm>
          <a:prstGeom prst="rect">
            <a:avLst/>
          </a:prstGeom>
          <a:solidFill>
            <a:srgbClr val="F2F2F2"/>
          </a:solidFill>
          <a:ln>
            <a:noFill/>
          </a:ln>
        </p:spPr>
      </p:sp>
      <p:sp>
        <p:nvSpPr>
          <p:cNvPr id="31" name="Google Shape;31;p37"/>
          <p:cNvSpPr>
            <a:spLocks noGrp="1"/>
          </p:cNvSpPr>
          <p:nvPr>
            <p:ph type="pic" idx="3"/>
          </p:nvPr>
        </p:nvSpPr>
        <p:spPr>
          <a:xfrm>
            <a:off x="905623" y="2078266"/>
            <a:ext cx="2298160" cy="2088000"/>
          </a:xfrm>
          <a:prstGeom prst="rect">
            <a:avLst/>
          </a:prstGeom>
          <a:solidFill>
            <a:srgbClr val="F2F2F2"/>
          </a:solidFill>
          <a:ln>
            <a:noFill/>
          </a:ln>
        </p:spPr>
      </p:sp>
      <p:sp>
        <p:nvSpPr>
          <p:cNvPr id="32" name="Google Shape;32;p37"/>
          <p:cNvSpPr>
            <a:spLocks noGrp="1"/>
          </p:cNvSpPr>
          <p:nvPr>
            <p:ph type="pic" idx="4"/>
          </p:nvPr>
        </p:nvSpPr>
        <p:spPr>
          <a:xfrm>
            <a:off x="6282361" y="2078266"/>
            <a:ext cx="2298160" cy="2088000"/>
          </a:xfrm>
          <a:prstGeom prst="rect">
            <a:avLst/>
          </a:prstGeom>
          <a:solidFill>
            <a:srgbClr val="F2F2F2"/>
          </a:solidFill>
          <a:ln>
            <a:noFill/>
          </a:ln>
        </p:spPr>
      </p:sp>
      <p:sp>
        <p:nvSpPr>
          <p:cNvPr id="33" name="Google Shape;33;p37"/>
          <p:cNvSpPr>
            <a:spLocks noGrp="1"/>
          </p:cNvSpPr>
          <p:nvPr>
            <p:ph type="pic" idx="5"/>
          </p:nvPr>
        </p:nvSpPr>
        <p:spPr>
          <a:xfrm>
            <a:off x="3593992" y="2078266"/>
            <a:ext cx="2298160" cy="2088000"/>
          </a:xfrm>
          <a:prstGeom prst="rect">
            <a:avLst/>
          </a:prstGeom>
          <a:solidFill>
            <a:srgbClr val="F2F2F2"/>
          </a:solidFill>
          <a:ln>
            <a:noFill/>
          </a:ln>
        </p:spPr>
      </p:sp>
      <p:sp>
        <p:nvSpPr>
          <p:cNvPr id="34" name="Google Shape;34;p37"/>
          <p:cNvSpPr>
            <a:spLocks noGrp="1"/>
          </p:cNvSpPr>
          <p:nvPr>
            <p:ph type="pic" idx="6"/>
          </p:nvPr>
        </p:nvSpPr>
        <p:spPr>
          <a:xfrm>
            <a:off x="8970731" y="2078266"/>
            <a:ext cx="2298160" cy="2088000"/>
          </a:xfrm>
          <a:prstGeom prst="rect">
            <a:avLst/>
          </a:prstGeom>
          <a:solidFill>
            <a:srgbClr val="F2F2F2"/>
          </a:solidFill>
          <a:ln>
            <a:noFill/>
          </a:ln>
        </p:spPr>
      </p:sp>
      <p:sp>
        <p:nvSpPr>
          <p:cNvPr id="35" name="Google Shape;35;p37"/>
          <p:cNvSpPr txBox="1">
            <a:spLocks noGrp="1"/>
          </p:cNvSpPr>
          <p:nvPr>
            <p:ph type="body" idx="1"/>
          </p:nvPr>
        </p:nvSpPr>
        <p:spPr>
          <a:xfrm>
            <a:off x="323529" y="740105"/>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Image slide layout">
  <p:cSld name="1_Image slide layout">
    <p:spTree>
      <p:nvGrpSpPr>
        <p:cNvPr id="1" name="Shape 36"/>
        <p:cNvGrpSpPr/>
        <p:nvPr/>
      </p:nvGrpSpPr>
      <p:grpSpPr>
        <a:xfrm>
          <a:off x="0" y="0"/>
          <a:ext cx="0" cy="0"/>
          <a:chOff x="0" y="0"/>
          <a:chExt cx="0" cy="0"/>
        </a:xfrm>
      </p:grpSpPr>
      <p:sp>
        <p:nvSpPr>
          <p:cNvPr id="37" name="Google Shape;37;p38"/>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 name="Google Shape;38;p38"/>
          <p:cNvSpPr>
            <a:spLocks noGrp="1"/>
          </p:cNvSpPr>
          <p:nvPr>
            <p:ph type="pic" idx="2"/>
          </p:nvPr>
        </p:nvSpPr>
        <p:spPr>
          <a:xfrm>
            <a:off x="0" y="2160665"/>
            <a:ext cx="12192000" cy="2502762"/>
          </a:xfrm>
          <a:prstGeom prst="rect">
            <a:avLst/>
          </a:prstGeom>
          <a:solidFill>
            <a:srgbClr val="F2F2F2"/>
          </a:solidFill>
          <a:ln>
            <a:noFill/>
          </a:ln>
        </p:spPr>
      </p:sp>
      <p:sp>
        <p:nvSpPr>
          <p:cNvPr id="39" name="Google Shape;39;p38"/>
          <p:cNvSpPr/>
          <p:nvPr/>
        </p:nvSpPr>
        <p:spPr>
          <a:xfrm>
            <a:off x="0" y="2026940"/>
            <a:ext cx="12192000" cy="72008"/>
          </a:xfrm>
          <a:prstGeom prst="rect">
            <a:avLst/>
          </a:prstGeom>
          <a:solidFill>
            <a:srgbClr val="0C46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 name="Google Shape;40;p38"/>
          <p:cNvSpPr/>
          <p:nvPr/>
        </p:nvSpPr>
        <p:spPr>
          <a:xfrm>
            <a:off x="0" y="4725144"/>
            <a:ext cx="12192000" cy="72008"/>
          </a:xfrm>
          <a:prstGeom prst="rect">
            <a:avLst/>
          </a:prstGeom>
          <a:solidFill>
            <a:srgbClr val="0C46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1_Images &amp; Contents Layout">
  <p:cSld name="31_Images &amp; Contents Layout">
    <p:spTree>
      <p:nvGrpSpPr>
        <p:cNvPr id="1" name="Shape 41"/>
        <p:cNvGrpSpPr/>
        <p:nvPr/>
      </p:nvGrpSpPr>
      <p:grpSpPr>
        <a:xfrm>
          <a:off x="0" y="0"/>
          <a:ext cx="0" cy="0"/>
          <a:chOff x="0" y="0"/>
          <a:chExt cx="0" cy="0"/>
        </a:xfrm>
      </p:grpSpPr>
      <p:sp>
        <p:nvSpPr>
          <p:cNvPr id="42" name="Google Shape;42;p39"/>
          <p:cNvSpPr>
            <a:spLocks noGrp="1"/>
          </p:cNvSpPr>
          <p:nvPr>
            <p:ph type="pic" idx="2"/>
          </p:nvPr>
        </p:nvSpPr>
        <p:spPr>
          <a:xfrm>
            <a:off x="799070" y="1223317"/>
            <a:ext cx="5441094" cy="4721980"/>
          </a:xfrm>
          <a:prstGeom prst="rect">
            <a:avLst/>
          </a:prstGeom>
          <a:solidFill>
            <a:srgbClr val="F2F2F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Image slide layout">
  <p:cSld name="2_Image slide layout">
    <p:spTree>
      <p:nvGrpSpPr>
        <p:cNvPr id="1" name="Shape 43"/>
        <p:cNvGrpSpPr/>
        <p:nvPr/>
      </p:nvGrpSpPr>
      <p:grpSpPr>
        <a:xfrm>
          <a:off x="0" y="0"/>
          <a:ext cx="0" cy="0"/>
          <a:chOff x="0" y="0"/>
          <a:chExt cx="0" cy="0"/>
        </a:xfrm>
      </p:grpSpPr>
      <p:sp>
        <p:nvSpPr>
          <p:cNvPr id="44" name="Google Shape;44;p40"/>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 name="Google Shape;45;p40"/>
          <p:cNvSpPr/>
          <p:nvPr/>
        </p:nvSpPr>
        <p:spPr>
          <a:xfrm>
            <a:off x="0" y="2996952"/>
            <a:ext cx="12192000" cy="187220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6" name="Google Shape;46;p40"/>
          <p:cNvGrpSpPr/>
          <p:nvPr/>
        </p:nvGrpSpPr>
        <p:grpSpPr>
          <a:xfrm>
            <a:off x="4763852" y="1553600"/>
            <a:ext cx="2664296" cy="4683693"/>
            <a:chOff x="445712" y="1449040"/>
            <a:chExt cx="2113018" cy="3924176"/>
          </a:xfrm>
        </p:grpSpPr>
        <p:sp>
          <p:nvSpPr>
            <p:cNvPr id="47" name="Google Shape;47;p40"/>
            <p:cNvSpPr/>
            <p:nvPr/>
          </p:nvSpPr>
          <p:spPr>
            <a:xfrm>
              <a:off x="445712" y="1449040"/>
              <a:ext cx="2113018" cy="3924176"/>
            </a:xfrm>
            <a:prstGeom prst="roundRect">
              <a:avLst>
                <a:gd name="adj" fmla="val 1358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 name="Google Shape;48;p40"/>
            <p:cNvSpPr/>
            <p:nvPr/>
          </p:nvSpPr>
          <p:spPr>
            <a:xfrm>
              <a:off x="1379920" y="1650572"/>
              <a:ext cx="216024" cy="34350"/>
            </a:xfrm>
            <a:prstGeom prst="rect">
              <a:avLst/>
            </a:prstGeom>
            <a:solidFill>
              <a:srgbClr val="B0B0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9" name="Google Shape;49;p40"/>
            <p:cNvGrpSpPr/>
            <p:nvPr/>
          </p:nvGrpSpPr>
          <p:grpSpPr>
            <a:xfrm>
              <a:off x="1407705" y="5045834"/>
              <a:ext cx="211967" cy="211967"/>
              <a:chOff x="1549420" y="5712364"/>
              <a:chExt cx="312583" cy="312583"/>
            </a:xfrm>
          </p:grpSpPr>
          <p:sp>
            <p:nvSpPr>
              <p:cNvPr id="50" name="Google Shape;50;p40"/>
              <p:cNvSpPr/>
              <p:nvPr/>
            </p:nvSpPr>
            <p:spPr>
              <a:xfrm>
                <a:off x="1549420" y="5712364"/>
                <a:ext cx="312583" cy="312583"/>
              </a:xfrm>
              <a:prstGeom prst="ellipse">
                <a:avLst/>
              </a:prstGeom>
              <a:gradFill>
                <a:gsLst>
                  <a:gs pos="0">
                    <a:srgbClr val="0F0F0F"/>
                  </a:gs>
                  <a:gs pos="56000">
                    <a:srgbClr val="595959"/>
                  </a:gs>
                  <a:gs pos="91000">
                    <a:srgbClr val="7F7F7F"/>
                  </a:gs>
                  <a:gs pos="100000">
                    <a:srgbClr val="BFBFBF"/>
                  </a:gs>
                </a:gsLst>
                <a:lin ang="10800000" scaled="0"/>
              </a:gra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 name="Google Shape;51;p40"/>
              <p:cNvSpPr/>
              <p:nvPr/>
            </p:nvSpPr>
            <p:spPr>
              <a:xfrm>
                <a:off x="1634225" y="5796647"/>
                <a:ext cx="142969" cy="144016"/>
              </a:xfrm>
              <a:prstGeom prst="roundRect">
                <a:avLst>
                  <a:gd name="adj" fmla="val 16667"/>
                </a:avLst>
              </a:prstGeom>
              <a:solidFill>
                <a:srgbClr val="737373"/>
              </a:solidFill>
              <a:ln w="9525" cap="flat" cmpd="sng">
                <a:solidFill>
                  <a:srgbClr val="B0B0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52" name="Google Shape;52;p40"/>
          <p:cNvSpPr>
            <a:spLocks noGrp="1"/>
          </p:cNvSpPr>
          <p:nvPr>
            <p:ph type="pic" idx="2"/>
          </p:nvPr>
        </p:nvSpPr>
        <p:spPr>
          <a:xfrm>
            <a:off x="4951770" y="1965170"/>
            <a:ext cx="2288460" cy="3753075"/>
          </a:xfrm>
          <a:prstGeom prst="rect">
            <a:avLst/>
          </a:prstGeom>
          <a:solidFill>
            <a:srgbClr val="F2F2F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Break Slide layout">
  <p:cSld name="Section Break Slide layout">
    <p:bg>
      <p:bgPr>
        <a:blipFill>
          <a:blip r:embed="rId2">
            <a:alphaModFix/>
          </a:blip>
          <a:stretch>
            <a:fillRect/>
          </a:stretch>
        </a:blipFill>
        <a:effectLst/>
      </p:bgPr>
    </p:bg>
    <p:spTree>
      <p:nvGrpSpPr>
        <p:cNvPr id="1" name="Shape 54"/>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s slide layout">
  <p:cSld name="Contents slide layout">
    <p:spTree>
      <p:nvGrpSpPr>
        <p:cNvPr id="1" name="Shape 55"/>
        <p:cNvGrpSpPr/>
        <p:nvPr/>
      </p:nvGrpSpPr>
      <p:grpSpPr>
        <a:xfrm>
          <a:off x="0" y="0"/>
          <a:ext cx="0" cy="0"/>
          <a:chOff x="0" y="0"/>
          <a:chExt cx="0" cy="0"/>
        </a:xfrm>
      </p:grpSpPr>
      <p:sp>
        <p:nvSpPr>
          <p:cNvPr id="56" name="Google Shape;56;p25"/>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layout">
  <p:cSld name="End slide layout">
    <p:bg>
      <p:bgPr>
        <a:blipFill>
          <a:blip r:embed="rId2">
            <a:alphaModFix/>
          </a:blip>
          <a:stretch>
            <a:fillRect/>
          </a:stretch>
        </a:blipFill>
        <a:effectLst/>
      </p:bgPr>
    </p:bg>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5_Contents slide layout">
  <p:cSld name="15_Contents slide layout">
    <p:bg>
      <p:bgPr>
        <a:blipFill>
          <a:blip r:embed="rId2">
            <a:alphaModFix/>
          </a:blip>
          <a:stretch>
            <a:fillRect/>
          </a:stretch>
        </a:blipFill>
        <a:effectLst/>
      </p:bgPr>
    </p:bg>
    <p:spTree>
      <p:nvGrpSpPr>
        <p:cNvPr id="1" name="Shape 1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s slide layout">
  <p:cSld name="Contents slide layout">
    <p:spTree>
      <p:nvGrpSpPr>
        <p:cNvPr id="1" name="Shape 14"/>
        <p:cNvGrpSpPr/>
        <p:nvPr/>
      </p:nvGrpSpPr>
      <p:grpSpPr>
        <a:xfrm>
          <a:off x="0" y="0"/>
          <a:ext cx="0" cy="0"/>
          <a:chOff x="0" y="0"/>
          <a:chExt cx="0" cy="0"/>
        </a:xfrm>
      </p:grpSpPr>
      <p:sp>
        <p:nvSpPr>
          <p:cNvPr id="15" name="Google Shape;15;p26"/>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9_Contents slide layout">
  <p:cSld name="9_Contents slide layout">
    <p:bg>
      <p:bgPr>
        <a:blipFill>
          <a:blip r:embed="rId2">
            <a:alphaModFix/>
          </a:blip>
          <a:stretch>
            <a:fillRect/>
          </a:stretch>
        </a:blipFill>
        <a:effectLst/>
      </p:bgPr>
    </p:bg>
    <p:spTree>
      <p:nvGrpSpPr>
        <p:cNvPr id="1" name="Shape 1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2_Contents slide layout">
  <p:cSld name="12_Contents slide layout">
    <p:bg>
      <p:bgPr>
        <a:blipFill>
          <a:blip r:embed="rId2">
            <a:alphaModFix/>
          </a:blip>
          <a:stretch>
            <a:fillRect/>
          </a:stretch>
        </a:blipFill>
        <a:effectLst/>
      </p:bgPr>
    </p:bg>
    <p:spTree>
      <p:nvGrpSpPr>
        <p:cNvPr id="1" name="Shape 1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Contents slide layout">
  <p:cSld name="8_Contents slide layout">
    <p:spTree>
      <p:nvGrpSpPr>
        <p:cNvPr id="1" name="Shape 1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Image slide layout">
  <p:cSld name="3_Image slide layout">
    <p:spTree>
      <p:nvGrpSpPr>
        <p:cNvPr id="1" name="Shape 19"/>
        <p:cNvGrpSpPr/>
        <p:nvPr/>
      </p:nvGrpSpPr>
      <p:grpSpPr>
        <a:xfrm>
          <a:off x="0" y="0"/>
          <a:ext cx="0" cy="0"/>
          <a:chOff x="0" y="0"/>
          <a:chExt cx="0" cy="0"/>
        </a:xfrm>
      </p:grpSpPr>
      <p:sp>
        <p:nvSpPr>
          <p:cNvPr id="20" name="Google Shape;20;p30"/>
          <p:cNvSpPr/>
          <p:nvPr/>
        </p:nvSpPr>
        <p:spPr>
          <a:xfrm rot="10800000">
            <a:off x="5119026" y="0"/>
            <a:ext cx="7072972" cy="6858000"/>
          </a:xfrm>
          <a:custGeom>
            <a:avLst/>
            <a:gdLst/>
            <a:ahLst/>
            <a:cxnLst/>
            <a:rect l="l" t="t" r="r" b="b"/>
            <a:pathLst>
              <a:path w="7072972" h="6858000" extrusionOk="0">
                <a:moveTo>
                  <a:pt x="0" y="0"/>
                </a:moveTo>
                <a:lnTo>
                  <a:pt x="7072972" y="1890052"/>
                </a:lnTo>
                <a:lnTo>
                  <a:pt x="3307176"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 name="Google Shape;21;p30"/>
          <p:cNvSpPr>
            <a:spLocks noGrp="1"/>
          </p:cNvSpPr>
          <p:nvPr>
            <p:ph type="pic" idx="2"/>
          </p:nvPr>
        </p:nvSpPr>
        <p:spPr>
          <a:xfrm>
            <a:off x="2" y="0"/>
            <a:ext cx="7072972" cy="6858000"/>
          </a:xfrm>
          <a:prstGeom prst="rect">
            <a:avLst/>
          </a:prstGeom>
          <a:solidFill>
            <a:srgbClr val="F2F2F2"/>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6_Contents slide layout">
  <p:cSld name="16_Contents slide layout">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31"/>
          <p:cNvSpPr/>
          <p:nvPr/>
        </p:nvSpPr>
        <p:spPr>
          <a:xfrm>
            <a:off x="0" y="0"/>
            <a:ext cx="12192000" cy="6858000"/>
          </a:xfrm>
          <a:prstGeom prst="rect">
            <a:avLst/>
          </a:pr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8" r:id="rId1"/>
    <p:sldLayoutId id="214748366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grpSp>
        <p:nvGrpSpPr>
          <p:cNvPr id="61" name="Google Shape;61;p1"/>
          <p:cNvGrpSpPr/>
          <p:nvPr/>
        </p:nvGrpSpPr>
        <p:grpSpPr>
          <a:xfrm>
            <a:off x="10046387" y="194480"/>
            <a:ext cx="1684599" cy="413563"/>
            <a:chOff x="864753" y="5755727"/>
            <a:chExt cx="1544830" cy="413563"/>
          </a:xfrm>
        </p:grpSpPr>
        <p:sp>
          <p:nvSpPr>
            <p:cNvPr id="62" name="Google Shape;62;p1"/>
            <p:cNvSpPr/>
            <p:nvPr/>
          </p:nvSpPr>
          <p:spPr>
            <a:xfrm>
              <a:off x="864753" y="5755727"/>
              <a:ext cx="1544830" cy="413563"/>
            </a:xfrm>
            <a:prstGeom prst="roundRect">
              <a:avLst>
                <a:gd name="adj" fmla="val 50000"/>
              </a:avLst>
            </a:prstGeom>
            <a:solidFill>
              <a:schemeClr val="lt1">
                <a:alpha val="0"/>
              </a:schemeClr>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Arial"/>
                <a:ea typeface="Arial"/>
                <a:cs typeface="Arial"/>
                <a:sym typeface="Arial"/>
              </a:endParaRPr>
            </a:p>
          </p:txBody>
        </p:sp>
        <p:sp>
          <p:nvSpPr>
            <p:cNvPr id="63" name="Google Shape;63;p1"/>
            <p:cNvSpPr/>
            <p:nvPr/>
          </p:nvSpPr>
          <p:spPr>
            <a:xfrm>
              <a:off x="1584900" y="5839450"/>
              <a:ext cx="493113" cy="238870"/>
            </a:xfrm>
            <a:custGeom>
              <a:avLst/>
              <a:gdLst/>
              <a:ahLst/>
              <a:cxnLst/>
              <a:rect l="l" t="t" r="r" b="b"/>
              <a:pathLst>
                <a:path w="476008" h="184091" extrusionOk="0">
                  <a:moveTo>
                    <a:pt x="208619" y="31142"/>
                  </a:moveTo>
                  <a:lnTo>
                    <a:pt x="208619" y="83381"/>
                  </a:lnTo>
                  <a:lnTo>
                    <a:pt x="228962" y="83381"/>
                  </a:lnTo>
                  <a:cubicBezTo>
                    <a:pt x="243613" y="83381"/>
                    <a:pt x="253407" y="82418"/>
                    <a:pt x="258347" y="80493"/>
                  </a:cubicBezTo>
                  <a:cubicBezTo>
                    <a:pt x="263286" y="78567"/>
                    <a:pt x="267158" y="75554"/>
                    <a:pt x="269962" y="71452"/>
                  </a:cubicBezTo>
                  <a:cubicBezTo>
                    <a:pt x="272767" y="67350"/>
                    <a:pt x="274169" y="62578"/>
                    <a:pt x="274169" y="57136"/>
                  </a:cubicBezTo>
                  <a:cubicBezTo>
                    <a:pt x="274169" y="50439"/>
                    <a:pt x="272202" y="44914"/>
                    <a:pt x="268267" y="40560"/>
                  </a:cubicBezTo>
                  <a:cubicBezTo>
                    <a:pt x="264332" y="36207"/>
                    <a:pt x="259351" y="33486"/>
                    <a:pt x="253324" y="32398"/>
                  </a:cubicBezTo>
                  <a:cubicBezTo>
                    <a:pt x="248887" y="31561"/>
                    <a:pt x="239971" y="31142"/>
                    <a:pt x="226576" y="31142"/>
                  </a:cubicBezTo>
                  <a:close/>
                  <a:moveTo>
                    <a:pt x="37169" y="31142"/>
                  </a:moveTo>
                  <a:lnTo>
                    <a:pt x="37169" y="83381"/>
                  </a:lnTo>
                  <a:lnTo>
                    <a:pt x="57512" y="83381"/>
                  </a:lnTo>
                  <a:cubicBezTo>
                    <a:pt x="72163" y="83381"/>
                    <a:pt x="81957" y="82418"/>
                    <a:pt x="86897" y="80493"/>
                  </a:cubicBezTo>
                  <a:cubicBezTo>
                    <a:pt x="91836" y="78567"/>
                    <a:pt x="95708" y="75554"/>
                    <a:pt x="98512" y="71452"/>
                  </a:cubicBezTo>
                  <a:cubicBezTo>
                    <a:pt x="101317" y="67350"/>
                    <a:pt x="102719" y="62578"/>
                    <a:pt x="102719" y="57136"/>
                  </a:cubicBezTo>
                  <a:cubicBezTo>
                    <a:pt x="102719" y="50439"/>
                    <a:pt x="100752" y="44914"/>
                    <a:pt x="96817" y="40560"/>
                  </a:cubicBezTo>
                  <a:cubicBezTo>
                    <a:pt x="92882" y="36207"/>
                    <a:pt x="87901" y="33486"/>
                    <a:pt x="81874" y="32398"/>
                  </a:cubicBezTo>
                  <a:cubicBezTo>
                    <a:pt x="77437" y="31561"/>
                    <a:pt x="68521" y="31142"/>
                    <a:pt x="55126" y="31142"/>
                  </a:cubicBezTo>
                  <a:close/>
                  <a:moveTo>
                    <a:pt x="329714" y="0"/>
                  </a:moveTo>
                  <a:lnTo>
                    <a:pt x="476008" y="0"/>
                  </a:lnTo>
                  <a:lnTo>
                    <a:pt x="476008" y="31142"/>
                  </a:lnTo>
                  <a:lnTo>
                    <a:pt x="421509" y="31142"/>
                  </a:lnTo>
                  <a:lnTo>
                    <a:pt x="421509" y="184091"/>
                  </a:lnTo>
                  <a:lnTo>
                    <a:pt x="384339" y="184091"/>
                  </a:lnTo>
                  <a:lnTo>
                    <a:pt x="384339" y="31142"/>
                  </a:lnTo>
                  <a:lnTo>
                    <a:pt x="329714" y="31142"/>
                  </a:lnTo>
                  <a:close/>
                  <a:moveTo>
                    <a:pt x="171450" y="0"/>
                  </a:moveTo>
                  <a:lnTo>
                    <a:pt x="231097" y="0"/>
                  </a:lnTo>
                  <a:cubicBezTo>
                    <a:pt x="253700" y="0"/>
                    <a:pt x="268434" y="921"/>
                    <a:pt x="275299" y="2763"/>
                  </a:cubicBezTo>
                  <a:cubicBezTo>
                    <a:pt x="285847" y="5525"/>
                    <a:pt x="294679" y="11532"/>
                    <a:pt x="301795" y="20783"/>
                  </a:cubicBezTo>
                  <a:cubicBezTo>
                    <a:pt x="308911" y="30033"/>
                    <a:pt x="312469" y="41984"/>
                    <a:pt x="312469" y="56634"/>
                  </a:cubicBezTo>
                  <a:cubicBezTo>
                    <a:pt x="312469" y="67936"/>
                    <a:pt x="310418" y="77437"/>
                    <a:pt x="306316" y="85139"/>
                  </a:cubicBezTo>
                  <a:cubicBezTo>
                    <a:pt x="302214" y="92841"/>
                    <a:pt x="297002" y="98889"/>
                    <a:pt x="290682" y="103285"/>
                  </a:cubicBezTo>
                  <a:cubicBezTo>
                    <a:pt x="284361" y="107680"/>
                    <a:pt x="277936" y="110589"/>
                    <a:pt x="271406" y="112012"/>
                  </a:cubicBezTo>
                  <a:cubicBezTo>
                    <a:pt x="262532" y="113770"/>
                    <a:pt x="249682" y="114649"/>
                    <a:pt x="232855" y="114649"/>
                  </a:cubicBezTo>
                  <a:lnTo>
                    <a:pt x="208619" y="114649"/>
                  </a:lnTo>
                  <a:lnTo>
                    <a:pt x="208619" y="184091"/>
                  </a:lnTo>
                  <a:lnTo>
                    <a:pt x="171450" y="184091"/>
                  </a:lnTo>
                  <a:close/>
                  <a:moveTo>
                    <a:pt x="0" y="0"/>
                  </a:moveTo>
                  <a:lnTo>
                    <a:pt x="59647" y="0"/>
                  </a:lnTo>
                  <a:cubicBezTo>
                    <a:pt x="82250" y="0"/>
                    <a:pt x="96984" y="921"/>
                    <a:pt x="103849" y="2763"/>
                  </a:cubicBezTo>
                  <a:cubicBezTo>
                    <a:pt x="114397" y="5525"/>
                    <a:pt x="123229" y="11532"/>
                    <a:pt x="130345" y="20783"/>
                  </a:cubicBezTo>
                  <a:cubicBezTo>
                    <a:pt x="137461" y="30033"/>
                    <a:pt x="141019" y="41984"/>
                    <a:pt x="141019" y="56634"/>
                  </a:cubicBezTo>
                  <a:cubicBezTo>
                    <a:pt x="141019" y="67936"/>
                    <a:pt x="138968" y="77437"/>
                    <a:pt x="134866" y="85139"/>
                  </a:cubicBezTo>
                  <a:cubicBezTo>
                    <a:pt x="130764" y="92841"/>
                    <a:pt x="125552" y="98889"/>
                    <a:pt x="119232" y="103285"/>
                  </a:cubicBezTo>
                  <a:cubicBezTo>
                    <a:pt x="112911" y="107680"/>
                    <a:pt x="106486" y="110589"/>
                    <a:pt x="99956" y="112012"/>
                  </a:cubicBezTo>
                  <a:cubicBezTo>
                    <a:pt x="91082" y="113770"/>
                    <a:pt x="78232" y="114649"/>
                    <a:pt x="61405" y="114649"/>
                  </a:cubicBezTo>
                  <a:lnTo>
                    <a:pt x="37169" y="114649"/>
                  </a:lnTo>
                  <a:lnTo>
                    <a:pt x="37169" y="184091"/>
                  </a:lnTo>
                  <a:lnTo>
                    <a:pt x="0" y="184091"/>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4" name="Google Shape;64;p1"/>
            <p:cNvSpPr/>
            <p:nvPr/>
          </p:nvSpPr>
          <p:spPr>
            <a:xfrm>
              <a:off x="1095829" y="5851239"/>
              <a:ext cx="164495" cy="228600"/>
            </a:xfrm>
            <a:custGeom>
              <a:avLst/>
              <a:gdLst/>
              <a:ahLst/>
              <a:cxnLst/>
              <a:rect l="l" t="t" r="r" b="b"/>
              <a:pathLst>
                <a:path w="164495" h="212876" extrusionOk="0">
                  <a:moveTo>
                    <a:pt x="0" y="208038"/>
                  </a:moveTo>
                  <a:lnTo>
                    <a:pt x="79828" y="0"/>
                  </a:lnTo>
                  <a:lnTo>
                    <a:pt x="164495" y="212876"/>
                  </a:lnTo>
                </a:path>
              </a:pathLst>
            </a:custGeom>
            <a:no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5" name="Google Shape;65;p1"/>
            <p:cNvSpPr/>
            <p:nvPr/>
          </p:nvSpPr>
          <p:spPr>
            <a:xfrm>
              <a:off x="1301554" y="5851239"/>
              <a:ext cx="101600" cy="228600"/>
            </a:xfrm>
            <a:custGeom>
              <a:avLst/>
              <a:gdLst/>
              <a:ahLst/>
              <a:cxnLst/>
              <a:rect l="l" t="t" r="r" b="b"/>
              <a:pathLst>
                <a:path w="101600" h="220133" extrusionOk="0">
                  <a:moveTo>
                    <a:pt x="4838" y="0"/>
                  </a:moveTo>
                  <a:lnTo>
                    <a:pt x="0" y="220133"/>
                  </a:lnTo>
                  <a:lnTo>
                    <a:pt x="101600" y="220133"/>
                  </a:lnTo>
                </a:path>
              </a:pathLst>
            </a:custGeom>
            <a:no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6" name="Google Shape;66;p1"/>
            <p:cNvSpPr/>
            <p:nvPr/>
          </p:nvSpPr>
          <p:spPr>
            <a:xfrm>
              <a:off x="1444384" y="5851239"/>
              <a:ext cx="101600" cy="228600"/>
            </a:xfrm>
            <a:custGeom>
              <a:avLst/>
              <a:gdLst/>
              <a:ahLst/>
              <a:cxnLst/>
              <a:rect l="l" t="t" r="r" b="b"/>
              <a:pathLst>
                <a:path w="101600" h="220133" extrusionOk="0">
                  <a:moveTo>
                    <a:pt x="4838" y="0"/>
                  </a:moveTo>
                  <a:lnTo>
                    <a:pt x="0" y="220133"/>
                  </a:lnTo>
                  <a:lnTo>
                    <a:pt x="101600" y="220133"/>
                  </a:lnTo>
                </a:path>
              </a:pathLst>
            </a:custGeom>
            <a:no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7" name="Google Shape;67;p1"/>
            <p:cNvSpPr/>
            <p:nvPr/>
          </p:nvSpPr>
          <p:spPr>
            <a:xfrm>
              <a:off x="2040716" y="6018447"/>
              <a:ext cx="200512" cy="61391"/>
            </a:xfrm>
            <a:custGeom>
              <a:avLst/>
              <a:gdLst/>
              <a:ahLst/>
              <a:cxnLst/>
              <a:rect l="l" t="t" r="r" b="b"/>
              <a:pathLst>
                <a:path w="253314" h="77558" extrusionOk="0">
                  <a:moveTo>
                    <a:pt x="0" y="61903"/>
                  </a:moveTo>
                  <a:lnTo>
                    <a:pt x="14375" y="61903"/>
                  </a:lnTo>
                  <a:lnTo>
                    <a:pt x="14375" y="76279"/>
                  </a:lnTo>
                  <a:lnTo>
                    <a:pt x="0" y="76279"/>
                  </a:lnTo>
                  <a:close/>
                  <a:moveTo>
                    <a:pt x="138233" y="12944"/>
                  </a:moveTo>
                  <a:cubicBezTo>
                    <a:pt x="131992" y="12944"/>
                    <a:pt x="126961" y="15084"/>
                    <a:pt x="123141" y="19364"/>
                  </a:cubicBezTo>
                  <a:cubicBezTo>
                    <a:pt x="119321" y="23644"/>
                    <a:pt x="117411" y="30099"/>
                    <a:pt x="117411" y="38728"/>
                  </a:cubicBezTo>
                  <a:cubicBezTo>
                    <a:pt x="117411" y="47221"/>
                    <a:pt x="119372" y="53658"/>
                    <a:pt x="123294" y="58041"/>
                  </a:cubicBezTo>
                  <a:cubicBezTo>
                    <a:pt x="127217" y="62423"/>
                    <a:pt x="132196" y="64615"/>
                    <a:pt x="138233" y="64615"/>
                  </a:cubicBezTo>
                  <a:cubicBezTo>
                    <a:pt x="144270" y="64615"/>
                    <a:pt x="149224" y="62441"/>
                    <a:pt x="153095" y="58092"/>
                  </a:cubicBezTo>
                  <a:cubicBezTo>
                    <a:pt x="156966" y="53743"/>
                    <a:pt x="158902" y="47221"/>
                    <a:pt x="158902" y="38523"/>
                  </a:cubicBezTo>
                  <a:cubicBezTo>
                    <a:pt x="158902" y="29929"/>
                    <a:pt x="157017" y="23517"/>
                    <a:pt x="153248" y="19287"/>
                  </a:cubicBezTo>
                  <a:cubicBezTo>
                    <a:pt x="149480" y="15058"/>
                    <a:pt x="144475" y="12944"/>
                    <a:pt x="138233" y="12944"/>
                  </a:cubicBezTo>
                  <a:close/>
                  <a:moveTo>
                    <a:pt x="180872" y="1279"/>
                  </a:moveTo>
                  <a:lnTo>
                    <a:pt x="203536" y="1279"/>
                  </a:lnTo>
                  <a:lnTo>
                    <a:pt x="217144" y="52439"/>
                  </a:lnTo>
                  <a:lnTo>
                    <a:pt x="230599" y="1279"/>
                  </a:lnTo>
                  <a:lnTo>
                    <a:pt x="253314" y="1279"/>
                  </a:lnTo>
                  <a:lnTo>
                    <a:pt x="253314" y="76279"/>
                  </a:lnTo>
                  <a:lnTo>
                    <a:pt x="239245" y="76279"/>
                  </a:lnTo>
                  <a:lnTo>
                    <a:pt x="239245" y="17241"/>
                  </a:lnTo>
                  <a:lnTo>
                    <a:pt x="224358" y="76279"/>
                  </a:lnTo>
                  <a:lnTo>
                    <a:pt x="209778" y="76279"/>
                  </a:lnTo>
                  <a:lnTo>
                    <a:pt x="194941" y="17241"/>
                  </a:lnTo>
                  <a:lnTo>
                    <a:pt x="194941" y="76279"/>
                  </a:lnTo>
                  <a:lnTo>
                    <a:pt x="180872" y="76279"/>
                  </a:lnTo>
                  <a:close/>
                  <a:moveTo>
                    <a:pt x="138080" y="0"/>
                  </a:moveTo>
                  <a:cubicBezTo>
                    <a:pt x="149130" y="0"/>
                    <a:pt x="157972" y="3428"/>
                    <a:pt x="164606" y="10283"/>
                  </a:cubicBezTo>
                  <a:cubicBezTo>
                    <a:pt x="171240" y="17139"/>
                    <a:pt x="174556" y="26671"/>
                    <a:pt x="174556" y="38882"/>
                  </a:cubicBezTo>
                  <a:cubicBezTo>
                    <a:pt x="174556" y="50989"/>
                    <a:pt x="171265" y="60462"/>
                    <a:pt x="164683" y="67301"/>
                  </a:cubicBezTo>
                  <a:cubicBezTo>
                    <a:pt x="158100" y="74139"/>
                    <a:pt x="149301" y="77558"/>
                    <a:pt x="138284" y="77558"/>
                  </a:cubicBezTo>
                  <a:cubicBezTo>
                    <a:pt x="127131" y="77558"/>
                    <a:pt x="118264" y="74156"/>
                    <a:pt x="111681" y="67352"/>
                  </a:cubicBezTo>
                  <a:cubicBezTo>
                    <a:pt x="105099" y="60548"/>
                    <a:pt x="101807" y="51177"/>
                    <a:pt x="101807" y="39240"/>
                  </a:cubicBezTo>
                  <a:cubicBezTo>
                    <a:pt x="101807" y="31600"/>
                    <a:pt x="102950" y="25188"/>
                    <a:pt x="105235" y="20004"/>
                  </a:cubicBezTo>
                  <a:cubicBezTo>
                    <a:pt x="106940" y="16184"/>
                    <a:pt x="109268" y="12756"/>
                    <a:pt x="112218" y="9721"/>
                  </a:cubicBezTo>
                  <a:cubicBezTo>
                    <a:pt x="115169" y="6685"/>
                    <a:pt x="118400" y="4434"/>
                    <a:pt x="121913" y="2967"/>
                  </a:cubicBezTo>
                  <a:cubicBezTo>
                    <a:pt x="126586" y="989"/>
                    <a:pt x="131975" y="0"/>
                    <a:pt x="138080" y="0"/>
                  </a:cubicBezTo>
                  <a:close/>
                  <a:moveTo>
                    <a:pt x="61112" y="0"/>
                  </a:moveTo>
                  <a:cubicBezTo>
                    <a:pt x="70287" y="0"/>
                    <a:pt x="77739" y="2712"/>
                    <a:pt x="83469" y="8135"/>
                  </a:cubicBezTo>
                  <a:cubicBezTo>
                    <a:pt x="86880" y="11341"/>
                    <a:pt x="89438" y="15945"/>
                    <a:pt x="91143" y="21948"/>
                  </a:cubicBezTo>
                  <a:lnTo>
                    <a:pt x="76153" y="25529"/>
                  </a:lnTo>
                  <a:cubicBezTo>
                    <a:pt x="75266" y="21641"/>
                    <a:pt x="73416" y="18571"/>
                    <a:pt x="70602" y="16320"/>
                  </a:cubicBezTo>
                  <a:cubicBezTo>
                    <a:pt x="67788" y="14069"/>
                    <a:pt x="64369" y="12944"/>
                    <a:pt x="60345" y="12944"/>
                  </a:cubicBezTo>
                  <a:cubicBezTo>
                    <a:pt x="54785" y="12944"/>
                    <a:pt x="50275" y="14939"/>
                    <a:pt x="46813" y="18929"/>
                  </a:cubicBezTo>
                  <a:cubicBezTo>
                    <a:pt x="43351" y="22920"/>
                    <a:pt x="41620" y="29383"/>
                    <a:pt x="41620" y="38319"/>
                  </a:cubicBezTo>
                  <a:cubicBezTo>
                    <a:pt x="41620" y="47800"/>
                    <a:pt x="43326" y="54553"/>
                    <a:pt x="46736" y="58578"/>
                  </a:cubicBezTo>
                  <a:cubicBezTo>
                    <a:pt x="50147" y="62603"/>
                    <a:pt x="54581" y="64615"/>
                    <a:pt x="60038" y="64615"/>
                  </a:cubicBezTo>
                  <a:cubicBezTo>
                    <a:pt x="64062" y="64615"/>
                    <a:pt x="67524" y="63336"/>
                    <a:pt x="70423" y="60778"/>
                  </a:cubicBezTo>
                  <a:cubicBezTo>
                    <a:pt x="73322" y="58220"/>
                    <a:pt x="75403" y="54195"/>
                    <a:pt x="76665" y="48704"/>
                  </a:cubicBezTo>
                  <a:lnTo>
                    <a:pt x="91348" y="53360"/>
                  </a:lnTo>
                  <a:cubicBezTo>
                    <a:pt x="89097" y="61545"/>
                    <a:pt x="85353" y="67625"/>
                    <a:pt x="80118" y="71598"/>
                  </a:cubicBezTo>
                  <a:cubicBezTo>
                    <a:pt x="74883" y="75572"/>
                    <a:pt x="68240" y="77558"/>
                    <a:pt x="60191" y="77558"/>
                  </a:cubicBezTo>
                  <a:cubicBezTo>
                    <a:pt x="50232" y="77558"/>
                    <a:pt x="42047" y="74156"/>
                    <a:pt x="35635" y="67352"/>
                  </a:cubicBezTo>
                  <a:cubicBezTo>
                    <a:pt x="29223" y="60548"/>
                    <a:pt x="26017" y="51245"/>
                    <a:pt x="26017" y="39444"/>
                  </a:cubicBezTo>
                  <a:cubicBezTo>
                    <a:pt x="26017" y="26961"/>
                    <a:pt x="29240" y="17267"/>
                    <a:pt x="35686" y="10360"/>
                  </a:cubicBezTo>
                  <a:cubicBezTo>
                    <a:pt x="42132" y="3453"/>
                    <a:pt x="50607" y="0"/>
                    <a:pt x="61112"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lt1"/>
                </a:solidFill>
                <a:latin typeface="Arial"/>
                <a:ea typeface="Arial"/>
                <a:cs typeface="Arial"/>
                <a:sym typeface="Arial"/>
              </a:endParaRPr>
            </a:p>
          </p:txBody>
        </p:sp>
      </p:grpSp>
      <p:sp>
        <p:nvSpPr>
          <p:cNvPr id="68" name="Google Shape;68;p1"/>
          <p:cNvSpPr txBox="1"/>
          <p:nvPr/>
        </p:nvSpPr>
        <p:spPr>
          <a:xfrm>
            <a:off x="7010235" y="1708062"/>
            <a:ext cx="5008441" cy="923330"/>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5400" b="0" i="0" u="none" strike="noStrike" cap="none">
                <a:solidFill>
                  <a:schemeClr val="lt1"/>
                </a:solidFill>
                <a:latin typeface="Arial"/>
                <a:ea typeface="Arial"/>
                <a:cs typeface="Arial"/>
                <a:sym typeface="Arial"/>
              </a:rPr>
              <a:t>Module 7</a:t>
            </a:r>
            <a:endParaRPr sz="5400" b="0" i="0" u="none" strike="noStrike" cap="none">
              <a:solidFill>
                <a:schemeClr val="lt1"/>
              </a:solidFill>
              <a:latin typeface="Arial"/>
              <a:ea typeface="Arial"/>
              <a:cs typeface="Arial"/>
              <a:sym typeface="Arial"/>
            </a:endParaRPr>
          </a:p>
        </p:txBody>
      </p:sp>
      <p:sp>
        <p:nvSpPr>
          <p:cNvPr id="69" name="Google Shape;69;p1"/>
          <p:cNvSpPr txBox="1"/>
          <p:nvPr/>
        </p:nvSpPr>
        <p:spPr>
          <a:xfrm>
            <a:off x="7071256" y="2549525"/>
            <a:ext cx="5008380" cy="666977"/>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867" b="0" i="0" u="none" strike="noStrike" cap="none">
                <a:solidFill>
                  <a:schemeClr val="lt1"/>
                </a:solidFill>
                <a:latin typeface="Arial"/>
                <a:ea typeface="Arial"/>
                <a:cs typeface="Arial"/>
                <a:sym typeface="Arial"/>
              </a:rPr>
              <a:t>Business understanding and data understanding</a:t>
            </a:r>
            <a:endParaRPr sz="1867" b="0" i="0" u="none" strike="noStrike" cap="none">
              <a:solidFill>
                <a:schemeClr val="lt1"/>
              </a:solidFill>
              <a:latin typeface="Arial"/>
              <a:ea typeface="Arial"/>
              <a:cs typeface="Arial"/>
              <a:sym typeface="Arial"/>
            </a:endParaRPr>
          </a:p>
        </p:txBody>
      </p:sp>
      <p:pic>
        <p:nvPicPr>
          <p:cNvPr id="70" name="Google Shape;70;p1"/>
          <p:cNvPicPr preferRelativeResize="0"/>
          <p:nvPr/>
        </p:nvPicPr>
        <p:blipFill rotWithShape="1">
          <a:blip r:embed="rId3">
            <a:alphaModFix/>
          </a:blip>
          <a:srcRect/>
          <a:stretch/>
        </p:blipFill>
        <p:spPr>
          <a:xfrm>
            <a:off x="0" y="0"/>
            <a:ext cx="12192000" cy="1564650"/>
          </a:xfrm>
          <a:prstGeom prst="rect">
            <a:avLst/>
          </a:prstGeom>
          <a:noFill/>
          <a:ln>
            <a:noFill/>
          </a:ln>
        </p:spPr>
      </p:pic>
      <p:pic>
        <p:nvPicPr>
          <p:cNvPr id="71" name="Google Shape;71;p1"/>
          <p:cNvPicPr preferRelativeResize="0"/>
          <p:nvPr/>
        </p:nvPicPr>
        <p:blipFill rotWithShape="1">
          <a:blip r:embed="rId4">
            <a:alphaModFix/>
          </a:blip>
          <a:srcRect/>
          <a:stretch/>
        </p:blipFill>
        <p:spPr>
          <a:xfrm>
            <a:off x="0" y="5508762"/>
            <a:ext cx="12192000" cy="1349238"/>
          </a:xfrm>
          <a:prstGeom prst="rect">
            <a:avLst/>
          </a:prstGeom>
          <a:noFill/>
          <a:ln>
            <a:noFill/>
          </a:ln>
        </p:spPr>
      </p:pic>
      <p:sp>
        <p:nvSpPr>
          <p:cNvPr id="2" name="Rectangle 1">
            <a:extLst>
              <a:ext uri="{FF2B5EF4-FFF2-40B4-BE49-F238E27FC236}">
                <a16:creationId xmlns:a16="http://schemas.microsoft.com/office/drawing/2014/main" id="{1FFCE7BC-DE39-49EB-ACD4-42A09390F577}"/>
              </a:ext>
            </a:extLst>
          </p:cNvPr>
          <p:cNvSpPr/>
          <p:nvPr/>
        </p:nvSpPr>
        <p:spPr>
          <a:xfrm>
            <a:off x="2941675" y="5508762"/>
            <a:ext cx="6096000" cy="738664"/>
          </a:xfrm>
          <a:prstGeom prst="rect">
            <a:avLst/>
          </a:prstGeom>
        </p:spPr>
        <p:txBody>
          <a:bodyPr>
            <a:spAutoFit/>
          </a:bodyPr>
          <a:lstStyle/>
          <a:p>
            <a:pPr algn="ctr"/>
            <a:r>
              <a:rPr lang="en-GB" sz="1050" dirty="0"/>
              <a:t>This publication was realised with the EEA Financial Mechanism 2014-2021 financial support. Its content (text, photos, videos) does not reflect the official opinion of the Programme Operator, the National Contact Point and the Financial Mechanism Office. Responsibility for the information and views expressed therein lies entirely with the author(s).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10"/>
          <p:cNvPicPr preferRelativeResize="0"/>
          <p:nvPr/>
        </p:nvPicPr>
        <p:blipFill rotWithShape="1">
          <a:blip r:embed="rId3">
            <a:alphaModFix/>
          </a:blip>
          <a:srcRect/>
          <a:stretch/>
        </p:blipFill>
        <p:spPr>
          <a:xfrm>
            <a:off x="0" y="0"/>
            <a:ext cx="5650449" cy="6583153"/>
          </a:xfrm>
          <a:prstGeom prst="rect">
            <a:avLst/>
          </a:prstGeom>
          <a:noFill/>
          <a:ln>
            <a:noFill/>
          </a:ln>
        </p:spPr>
      </p:pic>
      <p:pic>
        <p:nvPicPr>
          <p:cNvPr id="309" name="Google Shape;309;p10"/>
          <p:cNvPicPr preferRelativeResize="0"/>
          <p:nvPr/>
        </p:nvPicPr>
        <p:blipFill rotWithShape="1">
          <a:blip r:embed="rId4">
            <a:alphaModFix/>
          </a:blip>
          <a:srcRect/>
          <a:stretch/>
        </p:blipFill>
        <p:spPr>
          <a:xfrm>
            <a:off x="5650448" y="780992"/>
            <a:ext cx="6551033" cy="533336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1"/>
          <p:cNvSpPr/>
          <p:nvPr/>
        </p:nvSpPr>
        <p:spPr>
          <a:xfrm>
            <a:off x="940338" y="1799820"/>
            <a:ext cx="556818" cy="556818"/>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 name="Google Shape;316;p11"/>
          <p:cNvSpPr/>
          <p:nvPr/>
        </p:nvSpPr>
        <p:spPr>
          <a:xfrm>
            <a:off x="954076" y="2432223"/>
            <a:ext cx="556818" cy="556818"/>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 name="Google Shape;317;p11"/>
          <p:cNvSpPr/>
          <p:nvPr/>
        </p:nvSpPr>
        <p:spPr>
          <a:xfrm>
            <a:off x="943648" y="3042602"/>
            <a:ext cx="556818" cy="55681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 name="Google Shape;318;p11"/>
          <p:cNvSpPr/>
          <p:nvPr/>
        </p:nvSpPr>
        <p:spPr>
          <a:xfrm>
            <a:off x="963013" y="3666551"/>
            <a:ext cx="556818" cy="55681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 name="Google Shape;319;p11"/>
          <p:cNvSpPr txBox="1"/>
          <p:nvPr/>
        </p:nvSpPr>
        <p:spPr>
          <a:xfrm>
            <a:off x="995251" y="1901976"/>
            <a:ext cx="4700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Arial"/>
                <a:ea typeface="Arial"/>
                <a:cs typeface="Arial"/>
                <a:sym typeface="Arial"/>
              </a:rPr>
              <a:t>01</a:t>
            </a:r>
            <a:endParaRPr sz="2000" b="1">
              <a:solidFill>
                <a:schemeClr val="lt1"/>
              </a:solidFill>
              <a:latin typeface="Arial"/>
              <a:ea typeface="Arial"/>
              <a:cs typeface="Arial"/>
              <a:sym typeface="Arial"/>
            </a:endParaRPr>
          </a:p>
        </p:txBody>
      </p:sp>
      <p:sp>
        <p:nvSpPr>
          <p:cNvPr id="320" name="Google Shape;320;p11"/>
          <p:cNvSpPr txBox="1"/>
          <p:nvPr/>
        </p:nvSpPr>
        <p:spPr>
          <a:xfrm>
            <a:off x="1006061" y="2504775"/>
            <a:ext cx="4700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Arial"/>
                <a:ea typeface="Arial"/>
                <a:cs typeface="Arial"/>
                <a:sym typeface="Arial"/>
              </a:rPr>
              <a:t>02</a:t>
            </a:r>
            <a:endParaRPr sz="2000" b="1">
              <a:solidFill>
                <a:schemeClr val="lt1"/>
              </a:solidFill>
              <a:latin typeface="Arial"/>
              <a:ea typeface="Arial"/>
              <a:cs typeface="Arial"/>
              <a:sym typeface="Arial"/>
            </a:endParaRPr>
          </a:p>
        </p:txBody>
      </p:sp>
      <p:sp>
        <p:nvSpPr>
          <p:cNvPr id="321" name="Google Shape;321;p11"/>
          <p:cNvSpPr txBox="1"/>
          <p:nvPr/>
        </p:nvSpPr>
        <p:spPr>
          <a:xfrm>
            <a:off x="1003863" y="3134057"/>
            <a:ext cx="4700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Arial"/>
                <a:ea typeface="Arial"/>
                <a:cs typeface="Arial"/>
                <a:sym typeface="Arial"/>
              </a:rPr>
              <a:t>03</a:t>
            </a:r>
            <a:endParaRPr sz="2000" b="1">
              <a:solidFill>
                <a:schemeClr val="lt1"/>
              </a:solidFill>
              <a:latin typeface="Arial"/>
              <a:ea typeface="Arial"/>
              <a:cs typeface="Arial"/>
              <a:sym typeface="Arial"/>
            </a:endParaRPr>
          </a:p>
        </p:txBody>
      </p:sp>
      <p:sp>
        <p:nvSpPr>
          <p:cNvPr id="322" name="Google Shape;322;p11"/>
          <p:cNvSpPr txBox="1"/>
          <p:nvPr/>
        </p:nvSpPr>
        <p:spPr>
          <a:xfrm>
            <a:off x="1014338" y="3744905"/>
            <a:ext cx="4700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Arial"/>
                <a:ea typeface="Arial"/>
                <a:cs typeface="Arial"/>
                <a:sym typeface="Arial"/>
              </a:rPr>
              <a:t>04</a:t>
            </a:r>
            <a:endParaRPr sz="2000" b="1">
              <a:solidFill>
                <a:schemeClr val="lt1"/>
              </a:solidFill>
              <a:latin typeface="Arial"/>
              <a:ea typeface="Arial"/>
              <a:cs typeface="Arial"/>
              <a:sym typeface="Arial"/>
            </a:endParaRPr>
          </a:p>
        </p:txBody>
      </p:sp>
      <p:sp>
        <p:nvSpPr>
          <p:cNvPr id="323" name="Google Shape;323;p11"/>
          <p:cNvSpPr txBox="1"/>
          <p:nvPr/>
        </p:nvSpPr>
        <p:spPr>
          <a:xfrm>
            <a:off x="1534968" y="2504775"/>
            <a:ext cx="379593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Depending on the data source, it can have varying degrees of reliability.</a:t>
            </a:r>
            <a:endParaRPr sz="1200" b="1">
              <a:solidFill>
                <a:schemeClr val="lt1"/>
              </a:solidFill>
              <a:latin typeface="Arial"/>
              <a:ea typeface="Arial"/>
              <a:cs typeface="Arial"/>
              <a:sym typeface="Arial"/>
            </a:endParaRPr>
          </a:p>
        </p:txBody>
      </p:sp>
      <p:sp>
        <p:nvSpPr>
          <p:cNvPr id="324" name="Google Shape;324;p11"/>
          <p:cNvSpPr txBox="1"/>
          <p:nvPr/>
        </p:nvSpPr>
        <p:spPr>
          <a:xfrm>
            <a:off x="1536909" y="1744446"/>
            <a:ext cx="379593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Various databases can contain different information, but cover intersecting populations or problems.</a:t>
            </a:r>
            <a:endParaRPr sz="1200" b="1">
              <a:solidFill>
                <a:schemeClr val="lt1"/>
              </a:solidFill>
              <a:latin typeface="Arial"/>
              <a:ea typeface="Arial"/>
              <a:cs typeface="Arial"/>
              <a:sym typeface="Arial"/>
            </a:endParaRPr>
          </a:p>
        </p:txBody>
      </p:sp>
      <p:sp>
        <p:nvSpPr>
          <p:cNvPr id="325" name="Google Shape;325;p11"/>
          <p:cNvSpPr txBox="1"/>
          <p:nvPr/>
        </p:nvSpPr>
        <p:spPr>
          <a:xfrm>
            <a:off x="1519620" y="3184450"/>
            <a:ext cx="379593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Not all data is reliable on the long term.</a:t>
            </a:r>
            <a:endParaRPr sz="1200" b="1">
              <a:solidFill>
                <a:schemeClr val="lt1"/>
              </a:solidFill>
              <a:latin typeface="Arial"/>
              <a:ea typeface="Arial"/>
              <a:cs typeface="Arial"/>
              <a:sym typeface="Arial"/>
            </a:endParaRPr>
          </a:p>
        </p:txBody>
      </p:sp>
      <p:sp>
        <p:nvSpPr>
          <p:cNvPr id="326" name="Google Shape;326;p11"/>
          <p:cNvSpPr txBox="1"/>
          <p:nvPr/>
        </p:nvSpPr>
        <p:spPr>
          <a:xfrm>
            <a:off x="1495261" y="3725420"/>
            <a:ext cx="379593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Costs and usage requirements may vary across data types.</a:t>
            </a:r>
            <a:endParaRPr sz="1200" b="1">
              <a:solidFill>
                <a:schemeClr val="lt1"/>
              </a:solidFill>
              <a:latin typeface="Arial"/>
              <a:ea typeface="Arial"/>
              <a:cs typeface="Arial"/>
              <a:sym typeface="Arial"/>
            </a:endParaRPr>
          </a:p>
        </p:txBody>
      </p:sp>
      <p:sp>
        <p:nvSpPr>
          <p:cNvPr id="327" name="Google Shape;327;p11"/>
          <p:cNvSpPr/>
          <p:nvPr/>
        </p:nvSpPr>
        <p:spPr>
          <a:xfrm>
            <a:off x="940338" y="4291106"/>
            <a:ext cx="556818" cy="556818"/>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8" name="Google Shape;328;p11"/>
          <p:cNvSpPr txBox="1"/>
          <p:nvPr/>
        </p:nvSpPr>
        <p:spPr>
          <a:xfrm>
            <a:off x="995251" y="4393262"/>
            <a:ext cx="4700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Arial"/>
                <a:ea typeface="Arial"/>
                <a:cs typeface="Arial"/>
                <a:sym typeface="Arial"/>
              </a:rPr>
              <a:t>05</a:t>
            </a:r>
            <a:endParaRPr sz="2000" b="1">
              <a:solidFill>
                <a:schemeClr val="lt1"/>
              </a:solidFill>
              <a:latin typeface="Arial"/>
              <a:ea typeface="Arial"/>
              <a:cs typeface="Arial"/>
              <a:sym typeface="Arial"/>
            </a:endParaRPr>
          </a:p>
        </p:txBody>
      </p:sp>
      <p:sp>
        <p:nvSpPr>
          <p:cNvPr id="329" name="Google Shape;329;p11"/>
          <p:cNvSpPr txBox="1"/>
          <p:nvPr/>
        </p:nvSpPr>
        <p:spPr>
          <a:xfrm>
            <a:off x="1482158" y="4398317"/>
            <a:ext cx="379593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Machine learning and artificial intelligence do not provide answers to all your problems.</a:t>
            </a:r>
            <a:endParaRPr sz="1200" b="1">
              <a:solidFill>
                <a:schemeClr val="lt1"/>
              </a:solidFill>
              <a:latin typeface="Arial"/>
              <a:ea typeface="Arial"/>
              <a:cs typeface="Arial"/>
              <a:sym typeface="Arial"/>
            </a:endParaRPr>
          </a:p>
        </p:txBody>
      </p:sp>
      <p:sp>
        <p:nvSpPr>
          <p:cNvPr id="330" name="Google Shape;330;p11"/>
          <p:cNvSpPr/>
          <p:nvPr/>
        </p:nvSpPr>
        <p:spPr>
          <a:xfrm>
            <a:off x="928716" y="4894053"/>
            <a:ext cx="556818" cy="556818"/>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1" name="Google Shape;331;p11"/>
          <p:cNvSpPr txBox="1"/>
          <p:nvPr/>
        </p:nvSpPr>
        <p:spPr>
          <a:xfrm>
            <a:off x="980701" y="4966605"/>
            <a:ext cx="4700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Arial"/>
                <a:ea typeface="Arial"/>
                <a:cs typeface="Arial"/>
                <a:sym typeface="Arial"/>
              </a:rPr>
              <a:t>06</a:t>
            </a:r>
            <a:endParaRPr sz="2000" b="1">
              <a:solidFill>
                <a:schemeClr val="lt1"/>
              </a:solidFill>
              <a:latin typeface="Arial"/>
              <a:ea typeface="Arial"/>
              <a:cs typeface="Arial"/>
              <a:sym typeface="Arial"/>
            </a:endParaRPr>
          </a:p>
        </p:txBody>
      </p:sp>
      <p:sp>
        <p:nvSpPr>
          <p:cNvPr id="332" name="Google Shape;332;p11"/>
          <p:cNvSpPr txBox="1"/>
          <p:nvPr/>
        </p:nvSpPr>
        <p:spPr>
          <a:xfrm>
            <a:off x="1495261" y="4978037"/>
            <a:ext cx="379593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Models to describe real world(s) replicate our own biases and understandings of the world. </a:t>
            </a:r>
            <a:endParaRPr sz="1200" b="1">
              <a:solidFill>
                <a:schemeClr val="lt1"/>
              </a:solidFill>
              <a:latin typeface="Arial"/>
              <a:ea typeface="Arial"/>
              <a:cs typeface="Arial"/>
              <a:sym typeface="Arial"/>
            </a:endParaRPr>
          </a:p>
        </p:txBody>
      </p:sp>
      <p:sp>
        <p:nvSpPr>
          <p:cNvPr id="333" name="Google Shape;333;p11"/>
          <p:cNvSpPr/>
          <p:nvPr/>
        </p:nvSpPr>
        <p:spPr>
          <a:xfrm>
            <a:off x="865966" y="5557768"/>
            <a:ext cx="556818" cy="55681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4" name="Google Shape;334;p11"/>
          <p:cNvSpPr txBox="1"/>
          <p:nvPr/>
        </p:nvSpPr>
        <p:spPr>
          <a:xfrm>
            <a:off x="926181" y="5649223"/>
            <a:ext cx="4700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Arial"/>
                <a:ea typeface="Arial"/>
                <a:cs typeface="Arial"/>
                <a:sym typeface="Arial"/>
              </a:rPr>
              <a:t>07</a:t>
            </a:r>
            <a:endParaRPr sz="2000" b="1">
              <a:solidFill>
                <a:schemeClr val="lt1"/>
              </a:solidFill>
              <a:latin typeface="Arial"/>
              <a:ea typeface="Arial"/>
              <a:cs typeface="Arial"/>
              <a:sym typeface="Arial"/>
            </a:endParaRPr>
          </a:p>
        </p:txBody>
      </p:sp>
      <p:sp>
        <p:nvSpPr>
          <p:cNvPr id="335" name="Google Shape;335;p11"/>
          <p:cNvSpPr txBox="1"/>
          <p:nvPr/>
        </p:nvSpPr>
        <p:spPr>
          <a:xfrm>
            <a:off x="1495261" y="5735812"/>
            <a:ext cx="379593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Data describes and reflects real life.</a:t>
            </a:r>
            <a:endParaRPr sz="1200" b="1">
              <a:solidFill>
                <a:schemeClr val="lt1"/>
              </a:solidFill>
              <a:latin typeface="Arial"/>
              <a:ea typeface="Arial"/>
              <a:cs typeface="Arial"/>
              <a:sym typeface="Arial"/>
            </a:endParaRPr>
          </a:p>
        </p:txBody>
      </p:sp>
      <p:pic>
        <p:nvPicPr>
          <p:cNvPr id="336" name="Google Shape;336;p11"/>
          <p:cNvPicPr preferRelativeResize="0"/>
          <p:nvPr/>
        </p:nvPicPr>
        <p:blipFill rotWithShape="1">
          <a:blip r:embed="rId3">
            <a:alphaModFix/>
          </a:blip>
          <a:srcRect/>
          <a:stretch/>
        </p:blipFill>
        <p:spPr>
          <a:xfrm>
            <a:off x="0" y="5508762"/>
            <a:ext cx="12192000" cy="1349238"/>
          </a:xfrm>
          <a:prstGeom prst="rect">
            <a:avLst/>
          </a:prstGeom>
          <a:noFill/>
          <a:ln>
            <a:noFill/>
          </a:ln>
        </p:spPr>
      </p:pic>
      <p:sp>
        <p:nvSpPr>
          <p:cNvPr id="337" name="Google Shape;337;p11"/>
          <p:cNvSpPr txBox="1"/>
          <p:nvPr/>
        </p:nvSpPr>
        <p:spPr>
          <a:xfrm>
            <a:off x="1541543" y="5655390"/>
            <a:ext cx="6757851"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200" b="1">
                <a:solidFill>
                  <a:srgbClr val="3BCEFB"/>
                </a:solidFill>
                <a:latin typeface="Arial"/>
                <a:ea typeface="Arial"/>
                <a:cs typeface="Arial"/>
                <a:sym typeface="Arial"/>
              </a:rPr>
              <a:t>Data at a glance</a:t>
            </a:r>
            <a:endParaRPr sz="3200" b="1">
              <a:solidFill>
                <a:srgbClr val="3BCEFB"/>
              </a:solidFill>
              <a:latin typeface="Arial"/>
              <a:ea typeface="Arial"/>
              <a:cs typeface="Arial"/>
              <a:sym typeface="Arial"/>
            </a:endParaRPr>
          </a:p>
        </p:txBody>
      </p:sp>
      <p:pic>
        <p:nvPicPr>
          <p:cNvPr id="338" name="Google Shape;338;p11"/>
          <p:cNvPicPr preferRelativeResize="0"/>
          <p:nvPr/>
        </p:nvPicPr>
        <p:blipFill rotWithShape="1">
          <a:blip r:embed="rId4">
            <a:alphaModFix/>
          </a:blip>
          <a:srcRect/>
          <a:stretch/>
        </p:blipFill>
        <p:spPr>
          <a:xfrm>
            <a:off x="0" y="-21666"/>
            <a:ext cx="12192000" cy="1564650"/>
          </a:xfrm>
          <a:prstGeom prst="rect">
            <a:avLst/>
          </a:prstGeom>
          <a:noFill/>
          <a:ln>
            <a:noFill/>
          </a:ln>
        </p:spPr>
      </p:pic>
      <p:sp>
        <p:nvSpPr>
          <p:cNvPr id="339" name="Google Shape;339;p11"/>
          <p:cNvSpPr/>
          <p:nvPr/>
        </p:nvSpPr>
        <p:spPr>
          <a:xfrm flipH="1">
            <a:off x="7064695" y="4278723"/>
            <a:ext cx="1378765" cy="742855"/>
          </a:xfrm>
          <a:custGeom>
            <a:avLst/>
            <a:gdLst/>
            <a:ahLst/>
            <a:cxnLst/>
            <a:rect l="l" t="t" r="r" b="b"/>
            <a:pathLst>
              <a:path w="1872168" h="1008693" extrusionOk="0">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dk1"/>
              </a:solidFill>
              <a:latin typeface="Arial"/>
              <a:ea typeface="Arial"/>
              <a:cs typeface="Arial"/>
              <a:sym typeface="Arial"/>
            </a:endParaRPr>
          </a:p>
        </p:txBody>
      </p:sp>
      <p:grpSp>
        <p:nvGrpSpPr>
          <p:cNvPr id="340" name="Google Shape;340;p11"/>
          <p:cNvGrpSpPr/>
          <p:nvPr/>
        </p:nvGrpSpPr>
        <p:grpSpPr>
          <a:xfrm>
            <a:off x="8178423" y="1240446"/>
            <a:ext cx="2761144" cy="4594464"/>
            <a:chOff x="3501573" y="3178068"/>
            <a:chExt cx="1340594" cy="2737840"/>
          </a:xfrm>
        </p:grpSpPr>
        <p:sp>
          <p:nvSpPr>
            <p:cNvPr id="341" name="Google Shape;341;p11"/>
            <p:cNvSpPr/>
            <p:nvPr/>
          </p:nvSpPr>
          <p:spPr>
            <a:xfrm>
              <a:off x="3504728" y="3612346"/>
              <a:ext cx="62939" cy="220286"/>
            </a:xfrm>
            <a:custGeom>
              <a:avLst/>
              <a:gdLst/>
              <a:ahLst/>
              <a:cxnLst/>
              <a:rect l="l" t="t" r="r" b="b"/>
              <a:pathLst>
                <a:path w="19050" h="66675" extrusionOk="0">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2" name="Google Shape;342;p11"/>
            <p:cNvSpPr/>
            <p:nvPr/>
          </p:nvSpPr>
          <p:spPr>
            <a:xfrm>
              <a:off x="3501573" y="3832632"/>
              <a:ext cx="62939" cy="220286"/>
            </a:xfrm>
            <a:custGeom>
              <a:avLst/>
              <a:gdLst/>
              <a:ahLst/>
              <a:cxnLst/>
              <a:rect l="l" t="t" r="r" b="b"/>
              <a:pathLst>
                <a:path w="19050" h="66675" extrusionOk="0">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3" name="Google Shape;343;p11"/>
            <p:cNvSpPr/>
            <p:nvPr/>
          </p:nvSpPr>
          <p:spPr>
            <a:xfrm>
              <a:off x="4776089" y="3829487"/>
              <a:ext cx="62939" cy="220286"/>
            </a:xfrm>
            <a:custGeom>
              <a:avLst/>
              <a:gdLst/>
              <a:ahLst/>
              <a:cxnLst/>
              <a:rect l="l" t="t" r="r" b="b"/>
              <a:pathLst>
                <a:path w="19050" h="66675" extrusionOk="0">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4" name="Google Shape;344;p11"/>
            <p:cNvSpPr/>
            <p:nvPr/>
          </p:nvSpPr>
          <p:spPr>
            <a:xfrm>
              <a:off x="3520451" y="3178068"/>
              <a:ext cx="1321716" cy="2737840"/>
            </a:xfrm>
            <a:custGeom>
              <a:avLst/>
              <a:gdLst/>
              <a:ahLst/>
              <a:cxnLst/>
              <a:rect l="l" t="t" r="r" b="b"/>
              <a:pathLst>
                <a:path w="400050" h="828675" extrusionOk="0">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5" name="Google Shape;345;p11"/>
            <p:cNvSpPr/>
            <p:nvPr/>
          </p:nvSpPr>
          <p:spPr>
            <a:xfrm>
              <a:off x="3529897" y="3190651"/>
              <a:ext cx="1290246" cy="2706371"/>
            </a:xfrm>
            <a:custGeom>
              <a:avLst/>
              <a:gdLst/>
              <a:ahLst/>
              <a:cxnLst/>
              <a:rect l="l" t="t" r="r" b="b"/>
              <a:pathLst>
                <a:path w="390525" h="819150" extrusionOk="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6" name="Google Shape;346;p11"/>
            <p:cNvSpPr/>
            <p:nvPr/>
          </p:nvSpPr>
          <p:spPr>
            <a:xfrm>
              <a:off x="3627447" y="3596610"/>
              <a:ext cx="1101430" cy="1951104"/>
            </a:xfrm>
            <a:custGeom>
              <a:avLst/>
              <a:gdLst/>
              <a:ahLst/>
              <a:cxnLst/>
              <a:rect l="l" t="t" r="r" b="b"/>
              <a:pathLst>
                <a:path w="333375" h="590550" extrusionOk="0">
                  <a:moveTo>
                    <a:pt x="7144" y="7144"/>
                  </a:moveTo>
                  <a:lnTo>
                    <a:pt x="331946" y="7144"/>
                  </a:lnTo>
                  <a:lnTo>
                    <a:pt x="331946" y="586264"/>
                  </a:lnTo>
                  <a:lnTo>
                    <a:pt x="7144" y="58626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47" name="Google Shape;347;p11"/>
            <p:cNvGrpSpPr/>
            <p:nvPr/>
          </p:nvGrpSpPr>
          <p:grpSpPr>
            <a:xfrm>
              <a:off x="4092761" y="5635852"/>
              <a:ext cx="164520" cy="173080"/>
              <a:chOff x="6772303" y="6038214"/>
              <a:chExt cx="140650" cy="147968"/>
            </a:xfrm>
          </p:grpSpPr>
          <p:sp>
            <p:nvSpPr>
              <p:cNvPr id="348" name="Google Shape;348;p11"/>
              <p:cNvSpPr/>
              <p:nvPr/>
            </p:nvSpPr>
            <p:spPr>
              <a:xfrm>
                <a:off x="6772303" y="6038214"/>
                <a:ext cx="140650" cy="147968"/>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9" name="Google Shape;349;p11"/>
              <p:cNvSpPr/>
              <p:nvPr/>
            </p:nvSpPr>
            <p:spPr>
              <a:xfrm>
                <a:off x="6807465" y="6071635"/>
                <a:ext cx="70326" cy="8118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50" name="Google Shape;350;p11"/>
            <p:cNvSpPr/>
            <p:nvPr/>
          </p:nvSpPr>
          <p:spPr>
            <a:xfrm>
              <a:off x="3821102" y="3628406"/>
              <a:ext cx="906450" cy="1887518"/>
            </a:xfrm>
            <a:custGeom>
              <a:avLst/>
              <a:gdLst/>
              <a:ahLst/>
              <a:cxnLst/>
              <a:rect l="l" t="t" r="r" b="b"/>
              <a:pathLst>
                <a:path w="1119116" h="2330356" extrusionOk="0">
                  <a:moveTo>
                    <a:pt x="614149" y="0"/>
                  </a:moveTo>
                  <a:lnTo>
                    <a:pt x="1115704" y="3412"/>
                  </a:lnTo>
                  <a:cubicBezTo>
                    <a:pt x="1116841" y="777923"/>
                    <a:pt x="1117979" y="1555845"/>
                    <a:pt x="1119116" y="2330356"/>
                  </a:cubicBezTo>
                  <a:lnTo>
                    <a:pt x="0" y="2330356"/>
                  </a:lnTo>
                  <a:lnTo>
                    <a:pt x="614149" y="0"/>
                  </a:lnTo>
                  <a:close/>
                </a:path>
              </a:pathLst>
            </a:custGeom>
            <a:solidFill>
              <a:srgbClr val="999999">
                <a:alpha val="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1" name="Google Shape;351;p11"/>
            <p:cNvSpPr/>
            <p:nvPr/>
          </p:nvSpPr>
          <p:spPr>
            <a:xfrm>
              <a:off x="4058661" y="3449093"/>
              <a:ext cx="254255" cy="58393"/>
            </a:xfrm>
            <a:prstGeom prst="roundRect">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2" name="Google Shape;352;p11"/>
            <p:cNvSpPr/>
            <p:nvPr/>
          </p:nvSpPr>
          <p:spPr>
            <a:xfrm>
              <a:off x="3922825" y="3449093"/>
              <a:ext cx="58393" cy="58393"/>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53" name="Google Shape;353;p11"/>
          <p:cNvSpPr/>
          <p:nvPr/>
        </p:nvSpPr>
        <p:spPr>
          <a:xfrm>
            <a:off x="8630314" y="3457890"/>
            <a:ext cx="1194139" cy="803763"/>
          </a:xfrm>
          <a:custGeom>
            <a:avLst/>
            <a:gdLst/>
            <a:ahLst/>
            <a:cxnLst/>
            <a:rect l="l" t="t" r="r" b="b"/>
            <a:pathLst>
              <a:path w="1177754" h="792734" extrusionOk="0">
                <a:moveTo>
                  <a:pt x="591785" y="290911"/>
                </a:moveTo>
                <a:cubicBezTo>
                  <a:pt x="553819" y="290911"/>
                  <a:pt x="523041" y="321689"/>
                  <a:pt x="523041" y="359656"/>
                </a:cubicBezTo>
                <a:cubicBezTo>
                  <a:pt x="523041" y="384897"/>
                  <a:pt x="536646" y="406962"/>
                  <a:pt x="557063" y="418675"/>
                </a:cubicBezTo>
                <a:lnTo>
                  <a:pt x="494124" y="559323"/>
                </a:lnTo>
                <a:lnTo>
                  <a:pt x="689447" y="559323"/>
                </a:lnTo>
                <a:lnTo>
                  <a:pt x="626507" y="418675"/>
                </a:lnTo>
                <a:cubicBezTo>
                  <a:pt x="646926" y="406962"/>
                  <a:pt x="660530" y="384897"/>
                  <a:pt x="660530" y="359656"/>
                </a:cubicBezTo>
                <a:cubicBezTo>
                  <a:pt x="660530" y="321689"/>
                  <a:pt x="629752" y="290911"/>
                  <a:pt x="591785" y="290911"/>
                </a:cubicBezTo>
                <a:close/>
                <a:moveTo>
                  <a:pt x="229043" y="0"/>
                </a:moveTo>
                <a:lnTo>
                  <a:pt x="382494" y="0"/>
                </a:lnTo>
                <a:lnTo>
                  <a:pt x="382494" y="1695"/>
                </a:lnTo>
                <a:lnTo>
                  <a:pt x="1045912" y="1695"/>
                </a:lnTo>
                <a:cubicBezTo>
                  <a:pt x="1118726" y="1695"/>
                  <a:pt x="1177754" y="60723"/>
                  <a:pt x="1177754" y="133538"/>
                </a:cubicBezTo>
                <a:lnTo>
                  <a:pt x="1177754" y="660892"/>
                </a:lnTo>
                <a:cubicBezTo>
                  <a:pt x="1177754" y="733706"/>
                  <a:pt x="1118726" y="792734"/>
                  <a:pt x="1045912" y="792734"/>
                </a:cubicBezTo>
                <a:lnTo>
                  <a:pt x="131842" y="792734"/>
                </a:lnTo>
                <a:cubicBezTo>
                  <a:pt x="59028" y="792734"/>
                  <a:pt x="0" y="733706"/>
                  <a:pt x="0" y="660892"/>
                </a:cubicBezTo>
                <a:lnTo>
                  <a:pt x="0" y="133538"/>
                </a:lnTo>
                <a:cubicBezTo>
                  <a:pt x="0" y="60723"/>
                  <a:pt x="59028" y="1695"/>
                  <a:pt x="131842" y="1695"/>
                </a:cubicBezTo>
                <a:lnTo>
                  <a:pt x="229043" y="1695"/>
                </a:lnTo>
                <a:close/>
              </a:path>
            </a:pathLst>
          </a:cu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54" name="Google Shape;354;p11"/>
          <p:cNvSpPr/>
          <p:nvPr/>
        </p:nvSpPr>
        <p:spPr>
          <a:xfrm>
            <a:off x="6308033" y="1766132"/>
            <a:ext cx="1632890" cy="113152"/>
          </a:xfrm>
          <a:prstGeom prst="roundRect">
            <a:avLst>
              <a:gd name="adj" fmla="val 16667"/>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55" name="Google Shape;355;p11"/>
          <p:cNvSpPr/>
          <p:nvPr/>
        </p:nvSpPr>
        <p:spPr>
          <a:xfrm>
            <a:off x="6539024" y="2351831"/>
            <a:ext cx="1440625" cy="113152"/>
          </a:xfrm>
          <a:prstGeom prst="roundRect">
            <a:avLst>
              <a:gd name="adj" fmla="val 16667"/>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56" name="Google Shape;356;p11"/>
          <p:cNvSpPr/>
          <p:nvPr/>
        </p:nvSpPr>
        <p:spPr>
          <a:xfrm>
            <a:off x="7043509" y="2058981"/>
            <a:ext cx="624272" cy="113152"/>
          </a:xfrm>
          <a:prstGeom prst="roundRect">
            <a:avLst>
              <a:gd name="adj" fmla="val 16667"/>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57" name="Google Shape;357;p11"/>
          <p:cNvSpPr/>
          <p:nvPr/>
        </p:nvSpPr>
        <p:spPr>
          <a:xfrm>
            <a:off x="7776553" y="2058981"/>
            <a:ext cx="624272" cy="113152"/>
          </a:xfrm>
          <a:prstGeom prst="roundRect">
            <a:avLst>
              <a:gd name="adj" fmla="val 16667"/>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58" name="Google Shape;358;p11"/>
          <p:cNvSpPr/>
          <p:nvPr/>
        </p:nvSpPr>
        <p:spPr>
          <a:xfrm>
            <a:off x="8474494" y="1958352"/>
            <a:ext cx="2226335" cy="3268924"/>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59" name="Google Shape;359;p11"/>
          <p:cNvSpPr/>
          <p:nvPr/>
        </p:nvSpPr>
        <p:spPr>
          <a:xfrm flipH="1">
            <a:off x="9292773" y="4077828"/>
            <a:ext cx="1344566" cy="724430"/>
          </a:xfrm>
          <a:custGeom>
            <a:avLst/>
            <a:gdLst/>
            <a:ahLst/>
            <a:cxnLst/>
            <a:rect l="l" t="t" r="r" b="b"/>
            <a:pathLst>
              <a:path w="1872168" h="1008693" extrusionOk="0">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dk1"/>
              </a:solidFill>
              <a:latin typeface="Arial"/>
              <a:ea typeface="Arial"/>
              <a:cs typeface="Arial"/>
              <a:sym typeface="Arial"/>
            </a:endParaRPr>
          </a:p>
        </p:txBody>
      </p:sp>
      <p:sp>
        <p:nvSpPr>
          <p:cNvPr id="360" name="Google Shape;360;p11"/>
          <p:cNvSpPr/>
          <p:nvPr/>
        </p:nvSpPr>
        <p:spPr>
          <a:xfrm>
            <a:off x="8630314" y="2057844"/>
            <a:ext cx="1889935" cy="1026438"/>
          </a:xfrm>
          <a:custGeom>
            <a:avLst/>
            <a:gdLst/>
            <a:ahLst/>
            <a:cxnLst/>
            <a:rect l="l" t="t" r="r" b="b"/>
            <a:pathLst>
              <a:path w="2491326" h="1517683" extrusionOk="0">
                <a:moveTo>
                  <a:pt x="696948" y="1517583"/>
                </a:moveTo>
                <a:lnTo>
                  <a:pt x="2055047" y="1510542"/>
                </a:lnTo>
                <a:cubicBezTo>
                  <a:pt x="2429615" y="1503751"/>
                  <a:pt x="2529862" y="1262395"/>
                  <a:pt x="2479035" y="1040919"/>
                </a:cubicBezTo>
                <a:cubicBezTo>
                  <a:pt x="2409740" y="752156"/>
                  <a:pt x="2054193" y="705906"/>
                  <a:pt x="1941165" y="818683"/>
                </a:cubicBezTo>
                <a:cubicBezTo>
                  <a:pt x="2001609" y="758477"/>
                  <a:pt x="2155153" y="753674"/>
                  <a:pt x="2238917" y="775628"/>
                </a:cubicBezTo>
                <a:cubicBezTo>
                  <a:pt x="2283019" y="710348"/>
                  <a:pt x="2245581" y="472540"/>
                  <a:pt x="2142346" y="395289"/>
                </a:cubicBezTo>
                <a:cubicBezTo>
                  <a:pt x="2044729" y="314397"/>
                  <a:pt x="1868195" y="252211"/>
                  <a:pt x="1691478" y="370953"/>
                </a:cubicBezTo>
                <a:cubicBezTo>
                  <a:pt x="1726329" y="510029"/>
                  <a:pt x="1729467" y="707246"/>
                  <a:pt x="1632181" y="878035"/>
                </a:cubicBezTo>
                <a:cubicBezTo>
                  <a:pt x="1782525" y="628164"/>
                  <a:pt x="1779588" y="188015"/>
                  <a:pt x="1290381" y="17428"/>
                </a:cubicBezTo>
                <a:cubicBezTo>
                  <a:pt x="1048053" y="-57138"/>
                  <a:pt x="678873" y="116715"/>
                  <a:pt x="616254" y="364567"/>
                </a:cubicBezTo>
                <a:cubicBezTo>
                  <a:pt x="801129" y="403135"/>
                  <a:pt x="1029735" y="461579"/>
                  <a:pt x="1127147" y="794345"/>
                </a:cubicBezTo>
                <a:cubicBezTo>
                  <a:pt x="1070372" y="588809"/>
                  <a:pt x="907572" y="395952"/>
                  <a:pt x="609565" y="367791"/>
                </a:cubicBezTo>
                <a:cubicBezTo>
                  <a:pt x="363240" y="347581"/>
                  <a:pt x="99786" y="553680"/>
                  <a:pt x="26885" y="740674"/>
                </a:cubicBezTo>
                <a:cubicBezTo>
                  <a:pt x="-86365" y="1122891"/>
                  <a:pt x="162167" y="1524982"/>
                  <a:pt x="696948" y="1517583"/>
                </a:cubicBezTo>
                <a:close/>
              </a:path>
            </a:pathLst>
          </a:custGeom>
          <a:noFill/>
          <a:ln w="508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61" name="Google Shape;361;p11"/>
          <p:cNvSpPr/>
          <p:nvPr/>
        </p:nvSpPr>
        <p:spPr>
          <a:xfrm flipH="1">
            <a:off x="9968056" y="1658455"/>
            <a:ext cx="691907" cy="372789"/>
          </a:xfrm>
          <a:custGeom>
            <a:avLst/>
            <a:gdLst/>
            <a:ahLst/>
            <a:cxnLst/>
            <a:rect l="l" t="t" r="r" b="b"/>
            <a:pathLst>
              <a:path w="1872168" h="1008693" extrusionOk="0">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dk1"/>
              </a:solidFill>
              <a:latin typeface="Arial"/>
              <a:ea typeface="Arial"/>
              <a:cs typeface="Arial"/>
              <a:sym typeface="Arial"/>
            </a:endParaRPr>
          </a:p>
        </p:txBody>
      </p:sp>
      <p:sp>
        <p:nvSpPr>
          <p:cNvPr id="362" name="Google Shape;362;p11"/>
          <p:cNvSpPr/>
          <p:nvPr/>
        </p:nvSpPr>
        <p:spPr>
          <a:xfrm flipH="1">
            <a:off x="8463970" y="1628431"/>
            <a:ext cx="691907" cy="372789"/>
          </a:xfrm>
          <a:custGeom>
            <a:avLst/>
            <a:gdLst/>
            <a:ahLst/>
            <a:cxnLst/>
            <a:rect l="l" t="t" r="r" b="b"/>
            <a:pathLst>
              <a:path w="1872168" h="1008693" extrusionOk="0">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dk1"/>
              </a:solidFill>
              <a:latin typeface="Arial"/>
              <a:ea typeface="Arial"/>
              <a:cs typeface="Arial"/>
              <a:sym typeface="Arial"/>
            </a:endParaRPr>
          </a:p>
        </p:txBody>
      </p:sp>
      <p:sp>
        <p:nvSpPr>
          <p:cNvPr id="363" name="Google Shape;363;p11"/>
          <p:cNvSpPr/>
          <p:nvPr/>
        </p:nvSpPr>
        <p:spPr>
          <a:xfrm flipH="1">
            <a:off x="9812568" y="3270487"/>
            <a:ext cx="628895" cy="338838"/>
          </a:xfrm>
          <a:custGeom>
            <a:avLst/>
            <a:gdLst/>
            <a:ahLst/>
            <a:cxnLst/>
            <a:rect l="l" t="t" r="r" b="b"/>
            <a:pathLst>
              <a:path w="1872168" h="1008693" extrusionOk="0">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rgbClr val="D8D8D8"/>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dk1"/>
              </a:solidFill>
              <a:latin typeface="Arial"/>
              <a:ea typeface="Arial"/>
              <a:cs typeface="Arial"/>
              <a:sym typeface="Arial"/>
            </a:endParaRPr>
          </a:p>
        </p:txBody>
      </p:sp>
      <p:sp>
        <p:nvSpPr>
          <p:cNvPr id="364" name="Google Shape;364;p11"/>
          <p:cNvSpPr/>
          <p:nvPr/>
        </p:nvSpPr>
        <p:spPr>
          <a:xfrm flipH="1">
            <a:off x="10248386" y="2265017"/>
            <a:ext cx="1943647" cy="1047204"/>
          </a:xfrm>
          <a:custGeom>
            <a:avLst/>
            <a:gdLst/>
            <a:ahLst/>
            <a:cxnLst/>
            <a:rect l="l" t="t" r="r" b="b"/>
            <a:pathLst>
              <a:path w="1872168" h="1008693" extrusionOk="0">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dk1"/>
              </a:solidFill>
              <a:latin typeface="Arial"/>
              <a:ea typeface="Arial"/>
              <a:cs typeface="Arial"/>
              <a:sym typeface="Arial"/>
            </a:endParaRPr>
          </a:p>
        </p:txBody>
      </p:sp>
      <p:sp>
        <p:nvSpPr>
          <p:cNvPr id="365" name="Google Shape;365;p11"/>
          <p:cNvSpPr/>
          <p:nvPr/>
        </p:nvSpPr>
        <p:spPr>
          <a:xfrm flipH="1">
            <a:off x="6649600" y="2595874"/>
            <a:ext cx="1889937" cy="1018266"/>
          </a:xfrm>
          <a:custGeom>
            <a:avLst/>
            <a:gdLst/>
            <a:ahLst/>
            <a:cxnLst/>
            <a:rect l="l" t="t" r="r" b="b"/>
            <a:pathLst>
              <a:path w="1872168" h="1008693" extrusionOk="0">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dk1"/>
              </a:solidFill>
              <a:latin typeface="Arial"/>
              <a:ea typeface="Arial"/>
              <a:cs typeface="Arial"/>
              <a:sym typeface="Arial"/>
            </a:endParaRPr>
          </a:p>
        </p:txBody>
      </p:sp>
      <p:sp>
        <p:nvSpPr>
          <p:cNvPr id="366" name="Google Shape;366;p11"/>
          <p:cNvSpPr/>
          <p:nvPr/>
        </p:nvSpPr>
        <p:spPr>
          <a:xfrm>
            <a:off x="8867299" y="2747600"/>
            <a:ext cx="695125" cy="705058"/>
          </a:xfrm>
          <a:custGeom>
            <a:avLst/>
            <a:gdLst/>
            <a:ahLst/>
            <a:cxnLst/>
            <a:rect l="l" t="t" r="r" b="b"/>
            <a:pathLst>
              <a:path w="695125" h="705057" extrusionOk="0">
                <a:moveTo>
                  <a:pt x="362742" y="0"/>
                </a:moveTo>
                <a:cubicBezTo>
                  <a:pt x="512310" y="0"/>
                  <a:pt x="640735" y="90521"/>
                  <a:pt x="695125" y="220155"/>
                </a:cubicBezTo>
                <a:lnTo>
                  <a:pt x="514150" y="220155"/>
                </a:lnTo>
                <a:cubicBezTo>
                  <a:pt x="476834" y="178912"/>
                  <a:pt x="422739" y="153643"/>
                  <a:pt x="362742" y="153643"/>
                </a:cubicBezTo>
                <a:cubicBezTo>
                  <a:pt x="247260" y="153643"/>
                  <a:pt x="153643" y="247261"/>
                  <a:pt x="153643" y="362743"/>
                </a:cubicBezTo>
                <a:lnTo>
                  <a:pt x="153451" y="362743"/>
                </a:lnTo>
                <a:lnTo>
                  <a:pt x="153451" y="705057"/>
                </a:lnTo>
                <a:lnTo>
                  <a:pt x="0" y="705057"/>
                </a:lnTo>
                <a:lnTo>
                  <a:pt x="0" y="362743"/>
                </a:lnTo>
                <a:cubicBezTo>
                  <a:pt x="0" y="162406"/>
                  <a:pt x="162405" y="0"/>
                  <a:pt x="362742"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67" name="Google Shape;367;p11"/>
          <p:cNvSpPr/>
          <p:nvPr/>
        </p:nvSpPr>
        <p:spPr>
          <a:xfrm>
            <a:off x="9382395" y="3109683"/>
            <a:ext cx="162933" cy="337413"/>
          </a:xfrm>
          <a:custGeom>
            <a:avLst/>
            <a:gdLst/>
            <a:ahLst/>
            <a:cxnLst/>
            <a:rect l="l" t="t" r="r" b="b"/>
            <a:pathLst>
              <a:path w="162932" h="337413" extrusionOk="0">
                <a:moveTo>
                  <a:pt x="0" y="0"/>
                </a:moveTo>
                <a:lnTo>
                  <a:pt x="156157" y="0"/>
                </a:lnTo>
                <a:cubicBezTo>
                  <a:pt x="159876" y="12458"/>
                  <a:pt x="161254" y="25406"/>
                  <a:pt x="161930" y="38541"/>
                </a:cubicBezTo>
                <a:lnTo>
                  <a:pt x="162932" y="38541"/>
                </a:lnTo>
                <a:lnTo>
                  <a:pt x="162932" y="58380"/>
                </a:lnTo>
                <a:lnTo>
                  <a:pt x="162932" y="337413"/>
                </a:lnTo>
                <a:lnTo>
                  <a:pt x="9481" y="337413"/>
                </a:lnTo>
                <a:lnTo>
                  <a:pt x="9481" y="248768"/>
                </a:lnTo>
                <a:lnTo>
                  <a:pt x="103586" y="248830"/>
                </a:lnTo>
                <a:cubicBezTo>
                  <a:pt x="103586" y="207245"/>
                  <a:pt x="63539" y="172349"/>
                  <a:pt x="9481" y="163097"/>
                </a:cubicBezTo>
                <a:lnTo>
                  <a:pt x="9481" y="58380"/>
                </a:lnTo>
                <a:lnTo>
                  <a:pt x="9289" y="58380"/>
                </a:lnTo>
                <a:cubicBezTo>
                  <a:pt x="9289" y="38017"/>
                  <a:pt x="6378" y="18333"/>
                  <a:pt x="0" y="0"/>
                </a:cubicBezTo>
                <a:close/>
              </a:path>
            </a:pathLst>
          </a:cu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2"/>
        <p:cNvGrpSpPr/>
        <p:nvPr/>
      </p:nvGrpSpPr>
      <p:grpSpPr>
        <a:xfrm>
          <a:off x="0" y="0"/>
          <a:ext cx="0" cy="0"/>
          <a:chOff x="0" y="0"/>
          <a:chExt cx="0" cy="0"/>
        </a:xfrm>
      </p:grpSpPr>
      <p:sp>
        <p:nvSpPr>
          <p:cNvPr id="373" name="Google Shape;373;p12"/>
          <p:cNvSpPr/>
          <p:nvPr/>
        </p:nvSpPr>
        <p:spPr>
          <a:xfrm>
            <a:off x="0" y="2881510"/>
            <a:ext cx="12192000" cy="205625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374" name="Google Shape;374;p12"/>
          <p:cNvSpPr/>
          <p:nvPr/>
        </p:nvSpPr>
        <p:spPr>
          <a:xfrm>
            <a:off x="1040349" y="2258017"/>
            <a:ext cx="1260000" cy="1260000"/>
          </a:xfrm>
          <a:prstGeom prst="ellipse">
            <a:avLst/>
          </a:prstGeom>
          <a:solidFill>
            <a:schemeClr val="accent1"/>
          </a:solidFill>
          <a:ln w="635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375" name="Google Shape;375;p12"/>
          <p:cNvSpPr/>
          <p:nvPr/>
        </p:nvSpPr>
        <p:spPr>
          <a:xfrm>
            <a:off x="1321126" y="3534320"/>
            <a:ext cx="698446" cy="698446"/>
          </a:xfrm>
          <a:prstGeom prst="mathPlus">
            <a:avLst>
              <a:gd name="adj1" fmla="val 2352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376" name="Google Shape;376;p12"/>
          <p:cNvSpPr/>
          <p:nvPr/>
        </p:nvSpPr>
        <p:spPr>
          <a:xfrm>
            <a:off x="3888020" y="2757507"/>
            <a:ext cx="2304256" cy="2304256"/>
          </a:xfrm>
          <a:prstGeom prst="ellipse">
            <a:avLst/>
          </a:prstGeom>
          <a:solidFill>
            <a:schemeClr val="accent4"/>
          </a:solidFill>
          <a:ln w="635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377" name="Google Shape;377;p12"/>
          <p:cNvSpPr/>
          <p:nvPr/>
        </p:nvSpPr>
        <p:spPr>
          <a:xfrm>
            <a:off x="2626307" y="3559999"/>
            <a:ext cx="647088" cy="647088"/>
          </a:xfrm>
          <a:prstGeom prst="mathEqual">
            <a:avLst>
              <a:gd name="adj1" fmla="val 23520"/>
              <a:gd name="adj2" fmla="val 1176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378" name="Google Shape;378;p12"/>
          <p:cNvSpPr txBox="1"/>
          <p:nvPr/>
        </p:nvSpPr>
        <p:spPr>
          <a:xfrm>
            <a:off x="3888020" y="4085743"/>
            <a:ext cx="230425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3F3F3F"/>
                </a:solidFill>
                <a:latin typeface="Arial"/>
                <a:ea typeface="Arial"/>
                <a:cs typeface="Arial"/>
                <a:sym typeface="Arial"/>
              </a:rPr>
              <a:t>Data approach</a:t>
            </a:r>
            <a:endParaRPr sz="2000" b="1">
              <a:solidFill>
                <a:srgbClr val="3F3F3F"/>
              </a:solidFill>
              <a:latin typeface="Arial"/>
              <a:ea typeface="Arial"/>
              <a:cs typeface="Arial"/>
              <a:sym typeface="Arial"/>
            </a:endParaRPr>
          </a:p>
        </p:txBody>
      </p:sp>
      <p:grpSp>
        <p:nvGrpSpPr>
          <p:cNvPr id="379" name="Google Shape;379;p12"/>
          <p:cNvGrpSpPr/>
          <p:nvPr/>
        </p:nvGrpSpPr>
        <p:grpSpPr>
          <a:xfrm>
            <a:off x="2699460" y="1733438"/>
            <a:ext cx="8086053" cy="1203518"/>
            <a:chOff x="539552" y="3029577"/>
            <a:chExt cx="1872208" cy="907617"/>
          </a:xfrm>
        </p:grpSpPr>
        <p:sp>
          <p:nvSpPr>
            <p:cNvPr id="380" name="Google Shape;380;p12"/>
            <p:cNvSpPr txBox="1"/>
            <p:nvPr/>
          </p:nvSpPr>
          <p:spPr>
            <a:xfrm>
              <a:off x="539552" y="3198530"/>
              <a:ext cx="187220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3F3F3F"/>
                  </a:solidFill>
                  <a:latin typeface="Arial"/>
                  <a:ea typeface="Arial"/>
                  <a:cs typeface="Arial"/>
                  <a:sym typeface="Arial"/>
                </a:rPr>
                <a:t>Data and the capability to extract useful insights from data should be regarded as key strategic assets, since data can provide increased efficiency in ensuring the prevention and mitigation of threats targeting the society at large, as well as in early identification of opportunities and contexts for social welfare. </a:t>
              </a:r>
              <a:endParaRPr sz="1400">
                <a:solidFill>
                  <a:srgbClr val="3F3F3F"/>
                </a:solidFill>
                <a:latin typeface="Arial"/>
                <a:ea typeface="Arial"/>
                <a:cs typeface="Arial"/>
                <a:sym typeface="Arial"/>
              </a:endParaRPr>
            </a:p>
          </p:txBody>
        </p:sp>
        <p:sp>
          <p:nvSpPr>
            <p:cNvPr id="381" name="Google Shape;381;p12"/>
            <p:cNvSpPr txBox="1"/>
            <p:nvPr/>
          </p:nvSpPr>
          <p:spPr>
            <a:xfrm>
              <a:off x="539552" y="3029577"/>
              <a:ext cx="187220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3F3F3F"/>
                  </a:solidFill>
                  <a:latin typeface="Arial"/>
                  <a:ea typeface="Arial"/>
                  <a:cs typeface="Arial"/>
                  <a:sym typeface="Arial"/>
                </a:rPr>
                <a:t>Data analysis as a strategic asset</a:t>
              </a:r>
              <a:endParaRPr sz="1400" b="1">
                <a:solidFill>
                  <a:srgbClr val="3F3F3F"/>
                </a:solidFill>
                <a:latin typeface="Arial"/>
                <a:ea typeface="Arial"/>
                <a:cs typeface="Arial"/>
                <a:sym typeface="Arial"/>
              </a:endParaRPr>
            </a:p>
          </p:txBody>
        </p:sp>
      </p:grpSp>
      <p:cxnSp>
        <p:nvCxnSpPr>
          <p:cNvPr id="382" name="Google Shape;382;p12"/>
          <p:cNvCxnSpPr/>
          <p:nvPr/>
        </p:nvCxnSpPr>
        <p:spPr>
          <a:xfrm flipH="1">
            <a:off x="1670914" y="2042017"/>
            <a:ext cx="720000" cy="216000"/>
          </a:xfrm>
          <a:prstGeom prst="bentConnector2">
            <a:avLst/>
          </a:prstGeom>
          <a:noFill/>
          <a:ln w="25400" cap="flat" cmpd="sng">
            <a:solidFill>
              <a:srgbClr val="3F3F3F"/>
            </a:solidFill>
            <a:prstDash val="solid"/>
            <a:miter lim="800000"/>
            <a:headEnd type="oval" w="med" len="med"/>
            <a:tailEnd type="oval" w="med" len="med"/>
          </a:ln>
        </p:spPr>
      </p:cxnSp>
      <p:grpSp>
        <p:nvGrpSpPr>
          <p:cNvPr id="383" name="Google Shape;383;p12"/>
          <p:cNvGrpSpPr/>
          <p:nvPr/>
        </p:nvGrpSpPr>
        <p:grpSpPr>
          <a:xfrm>
            <a:off x="4477067" y="3197243"/>
            <a:ext cx="1130986" cy="819601"/>
            <a:chOff x="4477067" y="3197243"/>
            <a:chExt cx="1130986" cy="819601"/>
          </a:xfrm>
        </p:grpSpPr>
        <p:grpSp>
          <p:nvGrpSpPr>
            <p:cNvPr id="384" name="Google Shape;384;p12"/>
            <p:cNvGrpSpPr/>
            <p:nvPr/>
          </p:nvGrpSpPr>
          <p:grpSpPr>
            <a:xfrm>
              <a:off x="5122819" y="3642094"/>
              <a:ext cx="485234" cy="374750"/>
              <a:chOff x="5122819" y="3605542"/>
              <a:chExt cx="485234" cy="374750"/>
            </a:xfrm>
          </p:grpSpPr>
          <p:cxnSp>
            <p:nvCxnSpPr>
              <p:cNvPr id="385" name="Google Shape;385;p12"/>
              <p:cNvCxnSpPr/>
              <p:nvPr/>
            </p:nvCxnSpPr>
            <p:spPr>
              <a:xfrm>
                <a:off x="5222631" y="3642094"/>
                <a:ext cx="285611" cy="232747"/>
              </a:xfrm>
              <a:prstGeom prst="bentConnector3">
                <a:avLst>
                  <a:gd name="adj1" fmla="val 745"/>
                </a:avLst>
              </a:prstGeom>
              <a:noFill/>
              <a:ln w="19050" cap="flat" cmpd="sng">
                <a:solidFill>
                  <a:schemeClr val="lt1"/>
                </a:solidFill>
                <a:prstDash val="solid"/>
                <a:miter lim="800000"/>
                <a:headEnd type="none" w="sm" len="sm"/>
                <a:tailEnd type="oval" w="med" len="med"/>
              </a:ln>
            </p:spPr>
          </p:cxnSp>
          <p:cxnSp>
            <p:nvCxnSpPr>
              <p:cNvPr id="386" name="Google Shape;386;p12"/>
              <p:cNvCxnSpPr/>
              <p:nvPr/>
            </p:nvCxnSpPr>
            <p:spPr>
              <a:xfrm>
                <a:off x="5122819" y="3605542"/>
                <a:ext cx="485234" cy="374750"/>
              </a:xfrm>
              <a:prstGeom prst="bentConnector3">
                <a:avLst>
                  <a:gd name="adj1" fmla="val 2889"/>
                </a:avLst>
              </a:prstGeom>
              <a:noFill/>
              <a:ln w="19050" cap="flat" cmpd="sng">
                <a:solidFill>
                  <a:schemeClr val="lt1"/>
                </a:solidFill>
                <a:prstDash val="solid"/>
                <a:miter lim="800000"/>
                <a:headEnd type="none" w="sm" len="sm"/>
                <a:tailEnd type="oval" w="med" len="med"/>
              </a:ln>
            </p:spPr>
          </p:cxnSp>
        </p:grpSp>
        <p:cxnSp>
          <p:nvCxnSpPr>
            <p:cNvPr id="387" name="Google Shape;387;p12"/>
            <p:cNvCxnSpPr/>
            <p:nvPr/>
          </p:nvCxnSpPr>
          <p:spPr>
            <a:xfrm>
              <a:off x="5037112" y="3576272"/>
              <a:ext cx="10895" cy="440572"/>
            </a:xfrm>
            <a:prstGeom prst="straightConnector1">
              <a:avLst/>
            </a:prstGeom>
            <a:noFill/>
            <a:ln w="19050" cap="flat" cmpd="sng">
              <a:solidFill>
                <a:schemeClr val="lt1"/>
              </a:solidFill>
              <a:prstDash val="solid"/>
              <a:miter lim="800000"/>
              <a:headEnd type="none" w="sm" len="sm"/>
              <a:tailEnd type="oval" w="med" len="med"/>
            </a:ln>
          </p:spPr>
        </p:cxnSp>
        <p:grpSp>
          <p:nvGrpSpPr>
            <p:cNvPr id="388" name="Google Shape;388;p12"/>
            <p:cNvGrpSpPr/>
            <p:nvPr/>
          </p:nvGrpSpPr>
          <p:grpSpPr>
            <a:xfrm flipH="1">
              <a:off x="4477067" y="3642094"/>
              <a:ext cx="485234" cy="374750"/>
              <a:chOff x="5122819" y="3605542"/>
              <a:chExt cx="485234" cy="374750"/>
            </a:xfrm>
          </p:grpSpPr>
          <p:cxnSp>
            <p:nvCxnSpPr>
              <p:cNvPr id="389" name="Google Shape;389;p12"/>
              <p:cNvCxnSpPr/>
              <p:nvPr/>
            </p:nvCxnSpPr>
            <p:spPr>
              <a:xfrm>
                <a:off x="5222631" y="3642094"/>
                <a:ext cx="285611" cy="232747"/>
              </a:xfrm>
              <a:prstGeom prst="bentConnector3">
                <a:avLst>
                  <a:gd name="adj1" fmla="val -126840"/>
                </a:avLst>
              </a:prstGeom>
              <a:noFill/>
              <a:ln w="19050" cap="flat" cmpd="sng">
                <a:solidFill>
                  <a:schemeClr val="lt1"/>
                </a:solidFill>
                <a:prstDash val="solid"/>
                <a:miter lim="800000"/>
                <a:headEnd type="none" w="sm" len="sm"/>
                <a:tailEnd type="oval" w="med" len="med"/>
              </a:ln>
            </p:spPr>
          </p:cxnSp>
          <p:cxnSp>
            <p:nvCxnSpPr>
              <p:cNvPr id="390" name="Google Shape;390;p12"/>
              <p:cNvCxnSpPr/>
              <p:nvPr/>
            </p:nvCxnSpPr>
            <p:spPr>
              <a:xfrm>
                <a:off x="5122819" y="3605542"/>
                <a:ext cx="485234" cy="374750"/>
              </a:xfrm>
              <a:prstGeom prst="bentConnector3">
                <a:avLst>
                  <a:gd name="adj1" fmla="val -35970"/>
                </a:avLst>
              </a:prstGeom>
              <a:noFill/>
              <a:ln w="19050" cap="flat" cmpd="sng">
                <a:solidFill>
                  <a:schemeClr val="lt1"/>
                </a:solidFill>
                <a:prstDash val="solid"/>
                <a:miter lim="800000"/>
                <a:headEnd type="none" w="sm" len="sm"/>
                <a:tailEnd type="oval" w="med" len="med"/>
              </a:ln>
            </p:spPr>
          </p:cxnSp>
        </p:grpSp>
        <p:sp>
          <p:nvSpPr>
            <p:cNvPr id="391" name="Google Shape;391;p12"/>
            <p:cNvSpPr/>
            <p:nvPr/>
          </p:nvSpPr>
          <p:spPr>
            <a:xfrm flipH="1">
              <a:off x="4572054" y="3197243"/>
              <a:ext cx="936188" cy="504402"/>
            </a:xfrm>
            <a:custGeom>
              <a:avLst/>
              <a:gdLst/>
              <a:ahLst/>
              <a:cxnLst/>
              <a:rect l="l" t="t" r="r" b="b"/>
              <a:pathLst>
                <a:path w="1872168" h="1008693" extrusionOk="0">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dk1"/>
                </a:solidFill>
                <a:latin typeface="Arial"/>
                <a:ea typeface="Arial"/>
                <a:cs typeface="Arial"/>
                <a:sym typeface="Arial"/>
              </a:endParaRPr>
            </a:p>
          </p:txBody>
        </p:sp>
      </p:grpSp>
      <p:sp>
        <p:nvSpPr>
          <p:cNvPr id="392" name="Google Shape;392;p12"/>
          <p:cNvSpPr/>
          <p:nvPr/>
        </p:nvSpPr>
        <p:spPr>
          <a:xfrm>
            <a:off x="1412003" y="2661773"/>
            <a:ext cx="521208" cy="405555"/>
          </a:xfrm>
          <a:custGeom>
            <a:avLst/>
            <a:gdLst/>
            <a:ahLst/>
            <a:cxnLst/>
            <a:rect l="l" t="t" r="r" b="b"/>
            <a:pathLst>
              <a:path w="3865288" h="3007610" extrusionOk="0">
                <a:moveTo>
                  <a:pt x="296870" y="263283"/>
                </a:moveTo>
                <a:lnTo>
                  <a:pt x="1229426" y="364513"/>
                </a:lnTo>
                <a:lnTo>
                  <a:pt x="1461439" y="682388"/>
                </a:lnTo>
                <a:lnTo>
                  <a:pt x="2937058" y="854705"/>
                </a:lnTo>
                <a:cubicBezTo>
                  <a:pt x="3245418" y="884374"/>
                  <a:pt x="3271508" y="1057167"/>
                  <a:pt x="3289645" y="1194179"/>
                </a:cubicBezTo>
                <a:lnTo>
                  <a:pt x="3597846" y="3007610"/>
                </a:lnTo>
                <a:lnTo>
                  <a:pt x="346298" y="2636865"/>
                </a:lnTo>
                <a:lnTo>
                  <a:pt x="0" y="502119"/>
                </a:lnTo>
                <a:lnTo>
                  <a:pt x="282628" y="498143"/>
                </a:lnTo>
                <a:lnTo>
                  <a:pt x="296870" y="263283"/>
                </a:lnTo>
                <a:close/>
                <a:moveTo>
                  <a:pt x="682924" y="0"/>
                </a:moveTo>
                <a:lnTo>
                  <a:pt x="1570028" y="109182"/>
                </a:lnTo>
                <a:lnTo>
                  <a:pt x="1829336" y="436728"/>
                </a:lnTo>
                <a:lnTo>
                  <a:pt x="3664960" y="668740"/>
                </a:lnTo>
                <a:cubicBezTo>
                  <a:pt x="3883700" y="698983"/>
                  <a:pt x="3875827" y="816690"/>
                  <a:pt x="3856028" y="1009934"/>
                </a:cubicBezTo>
                <a:lnTo>
                  <a:pt x="3612623" y="3007017"/>
                </a:lnTo>
                <a:lnTo>
                  <a:pt x="3487539" y="1084997"/>
                </a:lnTo>
                <a:cubicBezTo>
                  <a:pt x="3489715" y="954256"/>
                  <a:pt x="3444181" y="835439"/>
                  <a:pt x="3255527" y="812041"/>
                </a:cubicBezTo>
                <a:lnTo>
                  <a:pt x="1651915" y="614149"/>
                </a:lnTo>
                <a:lnTo>
                  <a:pt x="1372136" y="279779"/>
                </a:lnTo>
                <a:lnTo>
                  <a:pt x="662094" y="164013"/>
                </a:lnTo>
                <a:cubicBezTo>
                  <a:pt x="675742" y="104873"/>
                  <a:pt x="669276" y="59140"/>
                  <a:pt x="68292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393" name="Google Shape;393;p12"/>
          <p:cNvPicPr preferRelativeResize="0"/>
          <p:nvPr/>
        </p:nvPicPr>
        <p:blipFill rotWithShape="1">
          <a:blip r:embed="rId3">
            <a:alphaModFix/>
          </a:blip>
          <a:srcRect/>
          <a:stretch/>
        </p:blipFill>
        <p:spPr>
          <a:xfrm>
            <a:off x="0" y="-21666"/>
            <a:ext cx="12192000" cy="1564650"/>
          </a:xfrm>
          <a:prstGeom prst="rect">
            <a:avLst/>
          </a:prstGeom>
          <a:noFill/>
          <a:ln>
            <a:noFill/>
          </a:ln>
        </p:spPr>
      </p:pic>
      <p:sp>
        <p:nvSpPr>
          <p:cNvPr id="394" name="Google Shape;394;p12"/>
          <p:cNvSpPr txBox="1"/>
          <p:nvPr/>
        </p:nvSpPr>
        <p:spPr>
          <a:xfrm>
            <a:off x="229885" y="1274135"/>
            <a:ext cx="6757851"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200" b="1">
                <a:solidFill>
                  <a:srgbClr val="3BCEFB"/>
                </a:solidFill>
                <a:latin typeface="Arial"/>
                <a:ea typeface="Arial"/>
                <a:cs typeface="Arial"/>
                <a:sym typeface="Arial"/>
              </a:rPr>
              <a:t>05. Data approach</a:t>
            </a:r>
            <a:endParaRPr sz="3200" b="1">
              <a:solidFill>
                <a:srgbClr val="3BCEFB"/>
              </a:solidFill>
              <a:latin typeface="Arial"/>
              <a:ea typeface="Arial"/>
              <a:cs typeface="Arial"/>
              <a:sym typeface="Arial"/>
            </a:endParaRPr>
          </a:p>
        </p:txBody>
      </p:sp>
      <p:pic>
        <p:nvPicPr>
          <p:cNvPr id="395" name="Google Shape;395;p12"/>
          <p:cNvPicPr preferRelativeResize="0"/>
          <p:nvPr/>
        </p:nvPicPr>
        <p:blipFill rotWithShape="1">
          <a:blip r:embed="rId4">
            <a:alphaModFix/>
          </a:blip>
          <a:srcRect/>
          <a:stretch/>
        </p:blipFill>
        <p:spPr>
          <a:xfrm>
            <a:off x="0" y="5508762"/>
            <a:ext cx="12192000" cy="1349238"/>
          </a:xfrm>
          <a:prstGeom prst="rect">
            <a:avLst/>
          </a:prstGeom>
          <a:noFill/>
          <a:ln>
            <a:noFill/>
          </a:ln>
        </p:spPr>
      </p:pic>
      <p:grpSp>
        <p:nvGrpSpPr>
          <p:cNvPr id="396" name="Google Shape;396;p12"/>
          <p:cNvGrpSpPr/>
          <p:nvPr/>
        </p:nvGrpSpPr>
        <p:grpSpPr>
          <a:xfrm>
            <a:off x="2626307" y="5109498"/>
            <a:ext cx="9492540" cy="980620"/>
            <a:chOff x="539552" y="3029577"/>
            <a:chExt cx="1872208" cy="980620"/>
          </a:xfrm>
        </p:grpSpPr>
        <p:sp>
          <p:nvSpPr>
            <p:cNvPr id="397" name="Google Shape;397;p12"/>
            <p:cNvSpPr txBox="1"/>
            <p:nvPr/>
          </p:nvSpPr>
          <p:spPr>
            <a:xfrm>
              <a:off x="539552" y="3271533"/>
              <a:ext cx="187220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3F3F3F"/>
                  </a:solidFill>
                  <a:latin typeface="Arial"/>
                  <a:ea typeface="Arial"/>
                  <a:cs typeface="Arial"/>
                  <a:sym typeface="Arial"/>
                </a:rPr>
                <a:t>Data analysis requires abstract thinking – the ability to use concepts, to define models (abstract representations of, processes, entities, phenomena, situations), to make and understand generalizations. </a:t>
              </a:r>
              <a:endParaRPr/>
            </a:p>
          </p:txBody>
        </p:sp>
        <p:sp>
          <p:nvSpPr>
            <p:cNvPr id="398" name="Google Shape;398;p12"/>
            <p:cNvSpPr txBox="1"/>
            <p:nvPr/>
          </p:nvSpPr>
          <p:spPr>
            <a:xfrm>
              <a:off x="539552" y="3029577"/>
              <a:ext cx="187220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3F3F3F"/>
                  </a:solidFill>
                  <a:latin typeface="Arial"/>
                  <a:ea typeface="Arial"/>
                  <a:cs typeface="Arial"/>
                  <a:sym typeface="Arial"/>
                </a:rPr>
                <a:t>Abstract thinking</a:t>
              </a:r>
              <a:endParaRPr sz="1400" b="1">
                <a:solidFill>
                  <a:srgbClr val="3F3F3F"/>
                </a:solidFill>
                <a:latin typeface="Arial"/>
                <a:ea typeface="Arial"/>
                <a:cs typeface="Arial"/>
                <a:sym typeface="Arial"/>
              </a:endParaRPr>
            </a:p>
          </p:txBody>
        </p:sp>
      </p:grpSp>
      <p:cxnSp>
        <p:nvCxnSpPr>
          <p:cNvPr id="399" name="Google Shape;399;p12"/>
          <p:cNvCxnSpPr/>
          <p:nvPr/>
        </p:nvCxnSpPr>
        <p:spPr>
          <a:xfrm rot="10800000">
            <a:off x="1670914" y="5599808"/>
            <a:ext cx="720000" cy="216000"/>
          </a:xfrm>
          <a:prstGeom prst="bentConnector2">
            <a:avLst/>
          </a:prstGeom>
          <a:noFill/>
          <a:ln w="25400" cap="flat" cmpd="sng">
            <a:solidFill>
              <a:srgbClr val="3F3F3F"/>
            </a:solidFill>
            <a:prstDash val="solid"/>
            <a:miter lim="800000"/>
            <a:headEnd type="oval" w="med" len="med"/>
            <a:tailEnd type="oval" w="med" len="med"/>
          </a:ln>
        </p:spPr>
      </p:cxnSp>
      <p:sp>
        <p:nvSpPr>
          <p:cNvPr id="400" name="Google Shape;400;p12"/>
          <p:cNvSpPr/>
          <p:nvPr/>
        </p:nvSpPr>
        <p:spPr>
          <a:xfrm>
            <a:off x="1040349" y="4264854"/>
            <a:ext cx="1260000" cy="1260000"/>
          </a:xfrm>
          <a:prstGeom prst="ellipse">
            <a:avLst/>
          </a:prstGeom>
          <a:solidFill>
            <a:schemeClr val="accent3"/>
          </a:solidFill>
          <a:ln w="635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401" name="Google Shape;401;p12"/>
          <p:cNvSpPr/>
          <p:nvPr/>
        </p:nvSpPr>
        <p:spPr>
          <a:xfrm>
            <a:off x="1409745" y="4641332"/>
            <a:ext cx="521208" cy="521208"/>
          </a:xfrm>
          <a:custGeom>
            <a:avLst/>
            <a:gdLst/>
            <a:ahLst/>
            <a:cxnLst/>
            <a:rect l="l" t="t" r="r" b="b"/>
            <a:pathLst>
              <a:path w="3960000" h="3960000" extrusionOk="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13"/>
          <p:cNvPicPr preferRelativeResize="0"/>
          <p:nvPr/>
        </p:nvPicPr>
        <p:blipFill rotWithShape="1">
          <a:blip r:embed="rId3">
            <a:alphaModFix/>
          </a:blip>
          <a:srcRect/>
          <a:stretch/>
        </p:blipFill>
        <p:spPr>
          <a:xfrm>
            <a:off x="0" y="5508762"/>
            <a:ext cx="12192000" cy="1349238"/>
          </a:xfrm>
          <a:prstGeom prst="rect">
            <a:avLst/>
          </a:prstGeom>
          <a:noFill/>
          <a:ln>
            <a:noFill/>
          </a:ln>
        </p:spPr>
      </p:pic>
      <p:sp>
        <p:nvSpPr>
          <p:cNvPr id="408" name="Google Shape;408;p13"/>
          <p:cNvSpPr txBox="1">
            <a:spLocks noGrp="1"/>
          </p:cNvSpPr>
          <p:nvPr>
            <p:ph type="body" idx="1"/>
          </p:nvPr>
        </p:nvSpPr>
        <p:spPr>
          <a:xfrm>
            <a:off x="-1034917" y="159581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5400"/>
              <a:buNone/>
            </a:pPr>
            <a:r>
              <a:rPr lang="en-US"/>
              <a:t>Abstract thinking</a:t>
            </a:r>
            <a:endParaRPr/>
          </a:p>
        </p:txBody>
      </p:sp>
      <p:cxnSp>
        <p:nvCxnSpPr>
          <p:cNvPr id="409" name="Google Shape;409;p13"/>
          <p:cNvCxnSpPr/>
          <p:nvPr/>
        </p:nvCxnSpPr>
        <p:spPr>
          <a:xfrm rot="10800000" flipH="1">
            <a:off x="981112" y="3709066"/>
            <a:ext cx="11363" cy="1800000"/>
          </a:xfrm>
          <a:prstGeom prst="straightConnector1">
            <a:avLst/>
          </a:prstGeom>
          <a:noFill/>
          <a:ln w="25400" cap="flat" cmpd="sng">
            <a:solidFill>
              <a:schemeClr val="accent1"/>
            </a:solidFill>
            <a:prstDash val="solid"/>
            <a:miter lim="800000"/>
            <a:headEnd type="none" w="sm" len="sm"/>
            <a:tailEnd type="oval" w="lg" len="lg"/>
          </a:ln>
        </p:spPr>
      </p:cxnSp>
      <p:cxnSp>
        <p:nvCxnSpPr>
          <p:cNvPr id="410" name="Google Shape;410;p13"/>
          <p:cNvCxnSpPr/>
          <p:nvPr/>
        </p:nvCxnSpPr>
        <p:spPr>
          <a:xfrm rot="10800000" flipH="1">
            <a:off x="3301544" y="3064493"/>
            <a:ext cx="11363" cy="1800000"/>
          </a:xfrm>
          <a:prstGeom prst="straightConnector1">
            <a:avLst/>
          </a:prstGeom>
          <a:noFill/>
          <a:ln w="25400" cap="flat" cmpd="sng">
            <a:solidFill>
              <a:schemeClr val="accent2"/>
            </a:solidFill>
            <a:prstDash val="solid"/>
            <a:miter lim="800000"/>
            <a:headEnd type="none" w="sm" len="sm"/>
            <a:tailEnd type="oval" w="lg" len="lg"/>
          </a:ln>
        </p:spPr>
      </p:cxnSp>
      <p:cxnSp>
        <p:nvCxnSpPr>
          <p:cNvPr id="411" name="Google Shape;411;p13"/>
          <p:cNvCxnSpPr/>
          <p:nvPr/>
        </p:nvCxnSpPr>
        <p:spPr>
          <a:xfrm rot="10800000" flipH="1">
            <a:off x="5621976" y="2419921"/>
            <a:ext cx="11363" cy="1800000"/>
          </a:xfrm>
          <a:prstGeom prst="straightConnector1">
            <a:avLst/>
          </a:prstGeom>
          <a:noFill/>
          <a:ln w="25400" cap="flat" cmpd="sng">
            <a:solidFill>
              <a:schemeClr val="accent3"/>
            </a:solidFill>
            <a:prstDash val="solid"/>
            <a:miter lim="800000"/>
            <a:headEnd type="none" w="sm" len="sm"/>
            <a:tailEnd type="oval" w="lg" len="lg"/>
          </a:ln>
        </p:spPr>
      </p:cxnSp>
      <p:cxnSp>
        <p:nvCxnSpPr>
          <p:cNvPr id="412" name="Google Shape;412;p13"/>
          <p:cNvCxnSpPr/>
          <p:nvPr/>
        </p:nvCxnSpPr>
        <p:spPr>
          <a:xfrm rot="10800000" flipH="1">
            <a:off x="7942408" y="1775349"/>
            <a:ext cx="11363" cy="1800000"/>
          </a:xfrm>
          <a:prstGeom prst="straightConnector1">
            <a:avLst/>
          </a:prstGeom>
          <a:noFill/>
          <a:ln w="25400" cap="flat" cmpd="sng">
            <a:solidFill>
              <a:schemeClr val="accent4"/>
            </a:solidFill>
            <a:prstDash val="solid"/>
            <a:miter lim="800000"/>
            <a:headEnd type="none" w="sm" len="sm"/>
            <a:tailEnd type="oval" w="lg" len="lg"/>
          </a:ln>
        </p:spPr>
      </p:cxnSp>
      <p:sp>
        <p:nvSpPr>
          <p:cNvPr id="413" name="Google Shape;413;p13"/>
          <p:cNvSpPr/>
          <p:nvPr/>
        </p:nvSpPr>
        <p:spPr>
          <a:xfrm>
            <a:off x="2330118" y="5525027"/>
            <a:ext cx="1656184" cy="3600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414" name="Google Shape;414;p13"/>
          <p:cNvSpPr/>
          <p:nvPr/>
        </p:nvSpPr>
        <p:spPr>
          <a:xfrm>
            <a:off x="4650550" y="4876955"/>
            <a:ext cx="1656184" cy="3600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415" name="Google Shape;415;p13"/>
          <p:cNvSpPr/>
          <p:nvPr/>
        </p:nvSpPr>
        <p:spPr>
          <a:xfrm>
            <a:off x="6970982" y="4228883"/>
            <a:ext cx="1656184" cy="36004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416" name="Google Shape;416;p13"/>
          <p:cNvSpPr/>
          <p:nvPr/>
        </p:nvSpPr>
        <p:spPr>
          <a:xfrm>
            <a:off x="9291414" y="3580811"/>
            <a:ext cx="1656184" cy="36004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417" name="Google Shape;417;p13"/>
          <p:cNvGrpSpPr/>
          <p:nvPr/>
        </p:nvGrpSpPr>
        <p:grpSpPr>
          <a:xfrm>
            <a:off x="1153589" y="3796418"/>
            <a:ext cx="2000668" cy="1280742"/>
            <a:chOff x="4965551" y="1736224"/>
            <a:chExt cx="1374975" cy="1280742"/>
          </a:xfrm>
        </p:grpSpPr>
        <p:sp>
          <p:nvSpPr>
            <p:cNvPr id="418" name="Google Shape;418;p13"/>
            <p:cNvSpPr txBox="1"/>
            <p:nvPr/>
          </p:nvSpPr>
          <p:spPr>
            <a:xfrm>
              <a:off x="4965551" y="2001303"/>
              <a:ext cx="1311321" cy="10156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a:solidFill>
                    <a:srgbClr val="3F3F3F"/>
                  </a:solidFill>
                  <a:latin typeface="Arial"/>
                  <a:ea typeface="Arial"/>
                  <a:cs typeface="Arial"/>
                  <a:sym typeface="Arial"/>
                </a:rPr>
                <a:t>A process can be understood as an algorithm – a set of steps, taken gradually in order to achieve an objective.  </a:t>
              </a:r>
              <a:endParaRPr sz="1200">
                <a:solidFill>
                  <a:srgbClr val="3F3F3F"/>
                </a:solidFill>
                <a:latin typeface="Arial"/>
                <a:ea typeface="Arial"/>
                <a:cs typeface="Arial"/>
                <a:sym typeface="Arial"/>
              </a:endParaRPr>
            </a:p>
          </p:txBody>
        </p:sp>
        <p:sp>
          <p:nvSpPr>
            <p:cNvPr id="419" name="Google Shape;419;p13"/>
            <p:cNvSpPr txBox="1"/>
            <p:nvPr/>
          </p:nvSpPr>
          <p:spPr>
            <a:xfrm>
              <a:off x="4965552" y="1736224"/>
              <a:ext cx="137497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3F3F3F"/>
                  </a:solidFill>
                  <a:latin typeface="Arial"/>
                  <a:ea typeface="Arial"/>
                  <a:cs typeface="Arial"/>
                  <a:sym typeface="Arial"/>
                </a:rPr>
                <a:t>Process abstraction</a:t>
              </a:r>
              <a:endParaRPr sz="1400" b="1">
                <a:solidFill>
                  <a:srgbClr val="3F3F3F"/>
                </a:solidFill>
                <a:latin typeface="Arial"/>
                <a:ea typeface="Arial"/>
                <a:cs typeface="Arial"/>
                <a:sym typeface="Arial"/>
              </a:endParaRPr>
            </a:p>
          </p:txBody>
        </p:sp>
      </p:grpSp>
      <p:grpSp>
        <p:nvGrpSpPr>
          <p:cNvPr id="420" name="Google Shape;420;p13"/>
          <p:cNvGrpSpPr/>
          <p:nvPr/>
        </p:nvGrpSpPr>
        <p:grpSpPr>
          <a:xfrm>
            <a:off x="3474021" y="3151845"/>
            <a:ext cx="2147956" cy="1280741"/>
            <a:chOff x="4965552" y="1736224"/>
            <a:chExt cx="1476200" cy="1280741"/>
          </a:xfrm>
        </p:grpSpPr>
        <p:sp>
          <p:nvSpPr>
            <p:cNvPr id="421" name="Google Shape;421;p13"/>
            <p:cNvSpPr txBox="1"/>
            <p:nvPr/>
          </p:nvSpPr>
          <p:spPr>
            <a:xfrm>
              <a:off x="4965552" y="2001302"/>
              <a:ext cx="137497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An entity (an individual, an organization, a group, an object) is defined by its attributes, which can be tangible, or intangible.</a:t>
              </a:r>
              <a:endParaRPr sz="1200">
                <a:solidFill>
                  <a:srgbClr val="3F3F3F"/>
                </a:solidFill>
                <a:latin typeface="Arial"/>
                <a:ea typeface="Arial"/>
                <a:cs typeface="Arial"/>
                <a:sym typeface="Arial"/>
              </a:endParaRPr>
            </a:p>
          </p:txBody>
        </p:sp>
        <p:sp>
          <p:nvSpPr>
            <p:cNvPr id="422" name="Google Shape;422;p13"/>
            <p:cNvSpPr txBox="1"/>
            <p:nvPr/>
          </p:nvSpPr>
          <p:spPr>
            <a:xfrm>
              <a:off x="4965552" y="1736224"/>
              <a:ext cx="14762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3F3F3F"/>
                  </a:solidFill>
                  <a:latin typeface="Arial"/>
                  <a:ea typeface="Arial"/>
                  <a:cs typeface="Arial"/>
                  <a:sym typeface="Arial"/>
                </a:rPr>
                <a:t>Abstraction of entities</a:t>
              </a:r>
              <a:endParaRPr sz="1400" b="1">
                <a:solidFill>
                  <a:srgbClr val="3F3F3F"/>
                </a:solidFill>
                <a:latin typeface="Arial"/>
                <a:ea typeface="Arial"/>
                <a:cs typeface="Arial"/>
                <a:sym typeface="Arial"/>
              </a:endParaRPr>
            </a:p>
          </p:txBody>
        </p:sp>
      </p:grpSp>
      <p:grpSp>
        <p:nvGrpSpPr>
          <p:cNvPr id="423" name="Google Shape;423;p13"/>
          <p:cNvGrpSpPr/>
          <p:nvPr/>
        </p:nvGrpSpPr>
        <p:grpSpPr>
          <a:xfrm>
            <a:off x="5783091" y="2507273"/>
            <a:ext cx="2193281" cy="1479267"/>
            <a:chOff x="4957743" y="1736224"/>
            <a:chExt cx="1507350" cy="1479267"/>
          </a:xfrm>
        </p:grpSpPr>
        <p:sp>
          <p:nvSpPr>
            <p:cNvPr id="424" name="Google Shape;424;p13"/>
            <p:cNvSpPr txBox="1"/>
            <p:nvPr/>
          </p:nvSpPr>
          <p:spPr>
            <a:xfrm>
              <a:off x="4957743" y="2199828"/>
              <a:ext cx="137497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In abstract terms, an organization can be understood and analyzed from a network-based approach.</a:t>
              </a:r>
              <a:endParaRPr sz="1200">
                <a:solidFill>
                  <a:srgbClr val="3F3F3F"/>
                </a:solidFill>
                <a:latin typeface="Arial"/>
                <a:ea typeface="Arial"/>
                <a:cs typeface="Arial"/>
                <a:sym typeface="Arial"/>
              </a:endParaRPr>
            </a:p>
          </p:txBody>
        </p:sp>
        <p:sp>
          <p:nvSpPr>
            <p:cNvPr id="425" name="Google Shape;425;p13"/>
            <p:cNvSpPr txBox="1"/>
            <p:nvPr/>
          </p:nvSpPr>
          <p:spPr>
            <a:xfrm>
              <a:off x="4965552" y="1736224"/>
              <a:ext cx="149954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3F3F3F"/>
                  </a:solidFill>
                  <a:latin typeface="Arial"/>
                  <a:ea typeface="Arial"/>
                  <a:cs typeface="Arial"/>
                  <a:sym typeface="Arial"/>
                </a:rPr>
                <a:t>Abstraction of organizations/networks</a:t>
              </a:r>
              <a:endParaRPr sz="1400" b="1">
                <a:solidFill>
                  <a:srgbClr val="3F3F3F"/>
                </a:solidFill>
                <a:latin typeface="Arial"/>
                <a:ea typeface="Arial"/>
                <a:cs typeface="Arial"/>
                <a:sym typeface="Arial"/>
              </a:endParaRPr>
            </a:p>
          </p:txBody>
        </p:sp>
      </p:grpSp>
      <p:grpSp>
        <p:nvGrpSpPr>
          <p:cNvPr id="426" name="Google Shape;426;p13"/>
          <p:cNvGrpSpPr/>
          <p:nvPr/>
        </p:nvGrpSpPr>
        <p:grpSpPr>
          <a:xfrm>
            <a:off x="8114885" y="1862701"/>
            <a:ext cx="2170556" cy="1465407"/>
            <a:chOff x="4965552" y="1736224"/>
            <a:chExt cx="1491732" cy="1465407"/>
          </a:xfrm>
        </p:grpSpPr>
        <p:sp>
          <p:nvSpPr>
            <p:cNvPr id="427" name="Google Shape;427;p13"/>
            <p:cNvSpPr txBox="1"/>
            <p:nvPr/>
          </p:nvSpPr>
          <p:spPr>
            <a:xfrm>
              <a:off x="4965552" y="2001302"/>
              <a:ext cx="149173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A system can be defined by the set of inputs, the range of possible status of the system and the rules to determine shifting from one status to the other. </a:t>
              </a:r>
              <a:endParaRPr sz="1200">
                <a:solidFill>
                  <a:srgbClr val="3F3F3F"/>
                </a:solidFill>
                <a:latin typeface="Arial"/>
                <a:ea typeface="Arial"/>
                <a:cs typeface="Arial"/>
                <a:sym typeface="Arial"/>
              </a:endParaRPr>
            </a:p>
          </p:txBody>
        </p:sp>
        <p:sp>
          <p:nvSpPr>
            <p:cNvPr id="428" name="Google Shape;428;p13"/>
            <p:cNvSpPr txBox="1"/>
            <p:nvPr/>
          </p:nvSpPr>
          <p:spPr>
            <a:xfrm>
              <a:off x="4965552" y="1736224"/>
              <a:ext cx="14762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3F3F3F"/>
                  </a:solidFill>
                  <a:latin typeface="Arial"/>
                  <a:ea typeface="Arial"/>
                  <a:cs typeface="Arial"/>
                  <a:sym typeface="Arial"/>
                </a:rPr>
                <a:t>Abstraction of systems</a:t>
              </a:r>
              <a:endParaRPr sz="1400" b="1">
                <a:solidFill>
                  <a:srgbClr val="3F3F3F"/>
                </a:solidFill>
                <a:latin typeface="Arial"/>
                <a:ea typeface="Arial"/>
                <a:cs typeface="Arial"/>
                <a:sym typeface="Arial"/>
              </a:endParaRPr>
            </a:p>
          </p:txBody>
        </p:sp>
      </p:grpSp>
      <p:sp>
        <p:nvSpPr>
          <p:cNvPr id="429" name="Google Shape;429;p13"/>
          <p:cNvSpPr/>
          <p:nvPr/>
        </p:nvSpPr>
        <p:spPr>
          <a:xfrm>
            <a:off x="2095571" y="5036188"/>
            <a:ext cx="469094" cy="529812"/>
          </a:xfrm>
          <a:custGeom>
            <a:avLst/>
            <a:gdLst/>
            <a:ahLst/>
            <a:cxnLst/>
            <a:rect l="l" t="t" r="r" b="b"/>
            <a:pathLst>
              <a:path w="2868687" h="3240000" extrusionOk="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430" name="Google Shape;430;p13"/>
          <p:cNvGrpSpPr/>
          <p:nvPr/>
        </p:nvGrpSpPr>
        <p:grpSpPr>
          <a:xfrm>
            <a:off x="4481961" y="4362214"/>
            <a:ext cx="463764" cy="535750"/>
            <a:chOff x="4835382" y="-161249"/>
            <a:chExt cx="3078657" cy="3462028"/>
          </a:xfrm>
        </p:grpSpPr>
        <p:sp>
          <p:nvSpPr>
            <p:cNvPr id="431" name="Google Shape;431;p13"/>
            <p:cNvSpPr/>
            <p:nvPr/>
          </p:nvSpPr>
          <p:spPr>
            <a:xfrm>
              <a:off x="4835382" y="73243"/>
              <a:ext cx="2920830" cy="3227535"/>
            </a:xfrm>
            <a:custGeom>
              <a:avLst/>
              <a:gdLst/>
              <a:ahLst/>
              <a:cxnLst/>
              <a:rect l="l" t="t" r="r" b="b"/>
              <a:pathLst>
                <a:path w="5331558" h="5891405" extrusionOk="0">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432" name="Google Shape;432;p13"/>
            <p:cNvSpPr/>
            <p:nvPr/>
          </p:nvSpPr>
          <p:spPr>
            <a:xfrm rot="-3499458">
              <a:off x="5907878" y="-58593"/>
              <a:ext cx="1436045" cy="2141152"/>
            </a:xfrm>
            <a:custGeom>
              <a:avLst/>
              <a:gdLst/>
              <a:ahLst/>
              <a:cxnLst/>
              <a:rect l="l" t="t" r="r" b="b"/>
              <a:pathLst>
                <a:path w="1170491" h="1745209" extrusionOk="0">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sp>
        <p:nvSpPr>
          <p:cNvPr id="433" name="Google Shape;433;p13"/>
          <p:cNvSpPr/>
          <p:nvPr/>
        </p:nvSpPr>
        <p:spPr>
          <a:xfrm>
            <a:off x="6812330" y="3742577"/>
            <a:ext cx="492209" cy="500424"/>
          </a:xfrm>
          <a:custGeom>
            <a:avLst/>
            <a:gdLst/>
            <a:ahLst/>
            <a:cxnLst/>
            <a:rect l="l" t="t" r="r" b="b"/>
            <a:pathLst>
              <a:path w="3186824" h="3240000" extrusionOk="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434" name="Google Shape;434;p13"/>
          <p:cNvSpPr/>
          <p:nvPr/>
        </p:nvSpPr>
        <p:spPr>
          <a:xfrm>
            <a:off x="9188863" y="3094435"/>
            <a:ext cx="476931" cy="480914"/>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pic>
        <p:nvPicPr>
          <p:cNvPr id="435" name="Google Shape;435;p13"/>
          <p:cNvPicPr preferRelativeResize="0"/>
          <p:nvPr/>
        </p:nvPicPr>
        <p:blipFill rotWithShape="1">
          <a:blip r:embed="rId4">
            <a:alphaModFix/>
          </a:blip>
          <a:srcRect/>
          <a:stretch/>
        </p:blipFill>
        <p:spPr>
          <a:xfrm>
            <a:off x="0" y="-21666"/>
            <a:ext cx="12192000" cy="1564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p14"/>
          <p:cNvPicPr preferRelativeResize="0"/>
          <p:nvPr/>
        </p:nvPicPr>
        <p:blipFill rotWithShape="1">
          <a:blip r:embed="rId3">
            <a:alphaModFix/>
          </a:blip>
          <a:srcRect/>
          <a:stretch/>
        </p:blipFill>
        <p:spPr>
          <a:xfrm>
            <a:off x="0" y="5982158"/>
            <a:ext cx="12192000" cy="875841"/>
          </a:xfrm>
          <a:prstGeom prst="rect">
            <a:avLst/>
          </a:prstGeom>
          <a:noFill/>
          <a:ln>
            <a:noFill/>
          </a:ln>
        </p:spPr>
      </p:pic>
      <p:sp>
        <p:nvSpPr>
          <p:cNvPr id="442" name="Google Shape;442;p14"/>
          <p:cNvSpPr/>
          <p:nvPr/>
        </p:nvSpPr>
        <p:spPr>
          <a:xfrm>
            <a:off x="3844886" y="1836314"/>
            <a:ext cx="4792337" cy="751102"/>
          </a:xfrm>
          <a:prstGeom prst="rect">
            <a:avLst/>
          </a:prstGeom>
          <a:solidFill>
            <a:schemeClr val="accent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3" name="Google Shape;443;p14"/>
          <p:cNvSpPr/>
          <p:nvPr/>
        </p:nvSpPr>
        <p:spPr>
          <a:xfrm rot="10800000">
            <a:off x="4445045" y="1986865"/>
            <a:ext cx="813253" cy="450000"/>
          </a:xfrm>
          <a:custGeom>
            <a:avLst/>
            <a:gdLst/>
            <a:ahLst/>
            <a:cxnLst/>
            <a:rect l="l" t="t" r="r" b="b"/>
            <a:pathLst>
              <a:path w="2513902" h="1391026" extrusionOk="0">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sp>
        <p:nvSpPr>
          <p:cNvPr id="444" name="Google Shape;444;p14"/>
          <p:cNvSpPr txBox="1"/>
          <p:nvPr/>
        </p:nvSpPr>
        <p:spPr>
          <a:xfrm>
            <a:off x="0" y="2714420"/>
            <a:ext cx="12192000" cy="492443"/>
          </a:xfrm>
          <a:prstGeom prst="rect">
            <a:avLst/>
          </a:prstGeom>
          <a:solidFill>
            <a:schemeClr val="lt1">
              <a:alpha val="69803"/>
            </a:schemeClr>
          </a:solidFill>
          <a:ln>
            <a:noFill/>
          </a:ln>
        </p:spPr>
        <p:txBody>
          <a:bodyPr spcFirstLastPara="1" wrap="square" lIns="36000" tIns="0" rIns="36000" bIns="0" anchor="ctr" anchorCtr="0">
            <a:sp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Violent Extremist Risk Assessment (VERA) </a:t>
            </a:r>
            <a:r>
              <a:rPr lang="en-US" sz="3200">
                <a:solidFill>
                  <a:schemeClr val="dk1"/>
                </a:solidFill>
                <a:latin typeface="Arial"/>
                <a:ea typeface="Arial"/>
                <a:cs typeface="Arial"/>
                <a:sym typeface="Arial"/>
              </a:rPr>
              <a:t>model</a:t>
            </a:r>
            <a:endParaRPr sz="3200">
              <a:solidFill>
                <a:schemeClr val="accent1"/>
              </a:solidFill>
              <a:latin typeface="Arial"/>
              <a:ea typeface="Arial"/>
              <a:cs typeface="Arial"/>
              <a:sym typeface="Arial"/>
            </a:endParaRPr>
          </a:p>
        </p:txBody>
      </p:sp>
      <p:sp>
        <p:nvSpPr>
          <p:cNvPr id="445" name="Google Shape;445;p14"/>
          <p:cNvSpPr txBox="1"/>
          <p:nvPr/>
        </p:nvSpPr>
        <p:spPr>
          <a:xfrm>
            <a:off x="5258298" y="1919478"/>
            <a:ext cx="6757851"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200" b="1">
                <a:solidFill>
                  <a:srgbClr val="3BCEFB"/>
                </a:solidFill>
                <a:latin typeface="Arial"/>
                <a:ea typeface="Arial"/>
                <a:cs typeface="Arial"/>
                <a:sym typeface="Arial"/>
              </a:rPr>
              <a:t>06. Models</a:t>
            </a:r>
            <a:endParaRPr sz="3200" b="1">
              <a:solidFill>
                <a:srgbClr val="3BCEFB"/>
              </a:solidFill>
              <a:latin typeface="Arial"/>
              <a:ea typeface="Arial"/>
              <a:cs typeface="Arial"/>
              <a:sym typeface="Arial"/>
            </a:endParaRPr>
          </a:p>
        </p:txBody>
      </p:sp>
      <p:pic>
        <p:nvPicPr>
          <p:cNvPr id="446" name="Google Shape;446;p14"/>
          <p:cNvPicPr preferRelativeResize="0"/>
          <p:nvPr/>
        </p:nvPicPr>
        <p:blipFill rotWithShape="1">
          <a:blip r:embed="rId4">
            <a:alphaModFix/>
          </a:blip>
          <a:srcRect/>
          <a:stretch/>
        </p:blipFill>
        <p:spPr>
          <a:xfrm>
            <a:off x="0" y="-21666"/>
            <a:ext cx="12192000" cy="1564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15"/>
          <p:cNvSpPr/>
          <p:nvPr/>
        </p:nvSpPr>
        <p:spPr>
          <a:xfrm rot="-5400000" flipH="1">
            <a:off x="6614477" y="1857814"/>
            <a:ext cx="2114156" cy="1829102"/>
          </a:xfrm>
          <a:custGeom>
            <a:avLst/>
            <a:gdLst/>
            <a:ahLst/>
            <a:cxnLst/>
            <a:rect l="l" t="t" r="r" b="b"/>
            <a:pathLst>
              <a:path w="2684095" h="2088232" extrusionOk="0">
                <a:moveTo>
                  <a:pt x="2201306" y="2088232"/>
                </a:moveTo>
                <a:lnTo>
                  <a:pt x="102950" y="2088232"/>
                </a:lnTo>
                <a:cubicBezTo>
                  <a:pt x="46092" y="2088232"/>
                  <a:pt x="0" y="2042140"/>
                  <a:pt x="0" y="1985282"/>
                </a:cubicBezTo>
                <a:lnTo>
                  <a:pt x="0" y="102950"/>
                </a:lnTo>
                <a:cubicBezTo>
                  <a:pt x="0" y="46092"/>
                  <a:pt x="46092" y="0"/>
                  <a:pt x="102950" y="0"/>
                </a:cubicBezTo>
                <a:lnTo>
                  <a:pt x="2201306" y="0"/>
                </a:lnTo>
                <a:cubicBezTo>
                  <a:pt x="2258164" y="0"/>
                  <a:pt x="2304256" y="46092"/>
                  <a:pt x="2304256" y="102950"/>
                </a:cubicBezTo>
                <a:lnTo>
                  <a:pt x="2304256" y="1587815"/>
                </a:lnTo>
                <a:lnTo>
                  <a:pt x="2684095" y="1967654"/>
                </a:lnTo>
                <a:lnTo>
                  <a:pt x="2304256" y="1967654"/>
                </a:lnTo>
                <a:lnTo>
                  <a:pt x="2304256" y="1985282"/>
                </a:lnTo>
                <a:cubicBezTo>
                  <a:pt x="2304256" y="2042140"/>
                  <a:pt x="2258164" y="2088232"/>
                  <a:pt x="2201306" y="2088232"/>
                </a:cubicBezTo>
                <a:close/>
              </a:path>
            </a:pathLst>
          </a:custGeom>
          <a:noFill/>
          <a:ln w="508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453" name="Google Shape;453;p15"/>
          <p:cNvSpPr txBox="1"/>
          <p:nvPr/>
        </p:nvSpPr>
        <p:spPr>
          <a:xfrm>
            <a:off x="6913241" y="2433811"/>
            <a:ext cx="151662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lt1"/>
                </a:solidFill>
                <a:latin typeface="Arial"/>
                <a:ea typeface="Arial"/>
                <a:cs typeface="Arial"/>
                <a:sym typeface="Arial"/>
              </a:rPr>
              <a:t>Observations:</a:t>
            </a:r>
            <a:endParaRPr/>
          </a:p>
        </p:txBody>
      </p:sp>
      <p:sp>
        <p:nvSpPr>
          <p:cNvPr id="454" name="Google Shape;454;p15"/>
          <p:cNvSpPr txBox="1"/>
          <p:nvPr/>
        </p:nvSpPr>
        <p:spPr>
          <a:xfrm>
            <a:off x="8261673" y="2436723"/>
            <a:ext cx="3713661" cy="2609002"/>
          </a:xfrm>
          <a:prstGeom prst="rect">
            <a:avLst/>
          </a:prstGeom>
          <a:noFill/>
          <a:ln>
            <a:noFill/>
          </a:ln>
        </p:spPr>
        <p:txBody>
          <a:bodyPr spcFirstLastPara="1" wrap="square" lIns="91425" tIns="45700" rIns="91425" bIns="45700" anchor="ctr" anchorCtr="0">
            <a:noAutofit/>
          </a:bodyPr>
          <a:lstStyle/>
          <a:p>
            <a:pPr marL="342900" marR="0" lvl="0" indent="-342900" algn="r" rtl="0">
              <a:lnSpc>
                <a:spcPct val="110000"/>
              </a:lnSpc>
              <a:spcBef>
                <a:spcPts val="0"/>
              </a:spcBef>
              <a:spcAft>
                <a:spcPts val="0"/>
              </a:spcAft>
              <a:buClr>
                <a:schemeClr val="lt1"/>
              </a:buClr>
              <a:buSzPts val="1400"/>
              <a:buFont typeface="Arial"/>
              <a:buAutoNum type="arabicPeriod"/>
            </a:pPr>
            <a:r>
              <a:rPr lang="en-US" sz="1400" b="1">
                <a:solidFill>
                  <a:schemeClr val="lt1"/>
                </a:solidFill>
                <a:latin typeface="Arial"/>
                <a:ea typeface="Arial"/>
                <a:cs typeface="Arial"/>
                <a:sym typeface="Arial"/>
              </a:rPr>
              <a:t>Radicalization is not a linear progression and cannot be always described as a set of sequential steps.</a:t>
            </a:r>
            <a:endParaRPr sz="1400" b="1">
              <a:solidFill>
                <a:schemeClr val="lt1"/>
              </a:solidFill>
              <a:latin typeface="Arial"/>
              <a:ea typeface="Arial"/>
              <a:cs typeface="Arial"/>
              <a:sym typeface="Arial"/>
            </a:endParaRPr>
          </a:p>
          <a:p>
            <a:pPr marL="342900" marR="0" lvl="0" indent="-342900" algn="r" rtl="0">
              <a:lnSpc>
                <a:spcPct val="110000"/>
              </a:lnSpc>
              <a:spcBef>
                <a:spcPts val="280"/>
              </a:spcBef>
              <a:spcAft>
                <a:spcPts val="0"/>
              </a:spcAft>
              <a:buClr>
                <a:schemeClr val="lt1"/>
              </a:buClr>
              <a:buSzPts val="1400"/>
              <a:buFont typeface="Arial"/>
              <a:buAutoNum type="arabicPeriod"/>
            </a:pPr>
            <a:r>
              <a:rPr lang="en-US" sz="1400" b="1">
                <a:solidFill>
                  <a:schemeClr val="lt1"/>
                </a:solidFill>
                <a:latin typeface="Arial"/>
                <a:ea typeface="Arial"/>
                <a:cs typeface="Arial"/>
                <a:sym typeface="Arial"/>
              </a:rPr>
              <a:t>Data access is not granted.</a:t>
            </a:r>
            <a:endParaRPr/>
          </a:p>
          <a:p>
            <a:pPr marL="342900" marR="0" lvl="0" indent="-342900" algn="r" rtl="0">
              <a:lnSpc>
                <a:spcPct val="110000"/>
              </a:lnSpc>
              <a:spcBef>
                <a:spcPts val="280"/>
              </a:spcBef>
              <a:spcAft>
                <a:spcPts val="0"/>
              </a:spcAft>
              <a:buClr>
                <a:schemeClr val="lt1"/>
              </a:buClr>
              <a:buSzPts val="1400"/>
              <a:buFont typeface="Arial"/>
              <a:buAutoNum type="arabicPeriod"/>
            </a:pPr>
            <a:r>
              <a:rPr lang="en-US" sz="1400" b="1">
                <a:solidFill>
                  <a:schemeClr val="lt1"/>
                </a:solidFill>
                <a:latin typeface="Arial"/>
                <a:ea typeface="Arial"/>
                <a:cs typeface="Arial"/>
                <a:sym typeface="Arial"/>
              </a:rPr>
              <a:t>In order to truly gain anticipative insights and apply preventive measures, reviews should be done regularly.</a:t>
            </a:r>
            <a:endParaRPr/>
          </a:p>
          <a:p>
            <a:pPr marL="342900" marR="0" lvl="0" indent="-342900" algn="r" rtl="0">
              <a:lnSpc>
                <a:spcPct val="110000"/>
              </a:lnSpc>
              <a:spcBef>
                <a:spcPts val="280"/>
              </a:spcBef>
              <a:spcAft>
                <a:spcPts val="0"/>
              </a:spcAft>
              <a:buClr>
                <a:schemeClr val="lt1"/>
              </a:buClr>
              <a:buSzPts val="1400"/>
              <a:buFont typeface="Arial"/>
              <a:buAutoNum type="arabicPeriod"/>
            </a:pPr>
            <a:r>
              <a:rPr lang="en-US" sz="1400" b="1">
                <a:solidFill>
                  <a:schemeClr val="lt1"/>
                </a:solidFill>
                <a:latin typeface="Arial"/>
                <a:ea typeface="Arial"/>
                <a:cs typeface="Arial"/>
                <a:sym typeface="Arial"/>
              </a:rPr>
              <a:t>If you have a hammer, you might see nails everywhere  </a:t>
            </a:r>
            <a:endParaRPr/>
          </a:p>
        </p:txBody>
      </p:sp>
      <p:pic>
        <p:nvPicPr>
          <p:cNvPr id="455" name="Google Shape;455;p15"/>
          <p:cNvPicPr preferRelativeResize="0"/>
          <p:nvPr/>
        </p:nvPicPr>
        <p:blipFill rotWithShape="1">
          <a:blip r:embed="rId3">
            <a:alphaModFix/>
          </a:blip>
          <a:srcRect/>
          <a:stretch/>
        </p:blipFill>
        <p:spPr>
          <a:xfrm>
            <a:off x="0" y="5508762"/>
            <a:ext cx="12192000" cy="1349238"/>
          </a:xfrm>
          <a:prstGeom prst="rect">
            <a:avLst/>
          </a:prstGeom>
          <a:noFill/>
          <a:ln>
            <a:noFill/>
          </a:ln>
        </p:spPr>
      </p:pic>
      <p:pic>
        <p:nvPicPr>
          <p:cNvPr id="456" name="Google Shape;456;p15"/>
          <p:cNvPicPr preferRelativeResize="0"/>
          <p:nvPr/>
        </p:nvPicPr>
        <p:blipFill rotWithShape="1">
          <a:blip r:embed="rId4">
            <a:alphaModFix/>
          </a:blip>
          <a:srcRect/>
          <a:stretch/>
        </p:blipFill>
        <p:spPr>
          <a:xfrm>
            <a:off x="0" y="-21666"/>
            <a:ext cx="12192000" cy="1564650"/>
          </a:xfrm>
          <a:prstGeom prst="rect">
            <a:avLst/>
          </a:prstGeom>
          <a:noFill/>
          <a:ln>
            <a:noFill/>
          </a:ln>
        </p:spPr>
      </p:pic>
      <p:pic>
        <p:nvPicPr>
          <p:cNvPr id="457" name="Google Shape;457;p15" descr="Relevant Risk Assessment Factors for Violent Extremism | Download Table"/>
          <p:cNvPicPr preferRelativeResize="0"/>
          <p:nvPr/>
        </p:nvPicPr>
        <p:blipFill rotWithShape="1">
          <a:blip r:embed="rId5">
            <a:alphaModFix/>
          </a:blip>
          <a:srcRect/>
          <a:stretch/>
        </p:blipFill>
        <p:spPr>
          <a:xfrm>
            <a:off x="1119856" y="1323817"/>
            <a:ext cx="3187738" cy="483481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16"/>
          <p:cNvPicPr preferRelativeResize="0"/>
          <p:nvPr/>
        </p:nvPicPr>
        <p:blipFill rotWithShape="1">
          <a:blip r:embed="rId3">
            <a:alphaModFix/>
          </a:blip>
          <a:srcRect/>
          <a:stretch/>
        </p:blipFill>
        <p:spPr>
          <a:xfrm>
            <a:off x="0" y="5508762"/>
            <a:ext cx="12192000" cy="1349238"/>
          </a:xfrm>
          <a:prstGeom prst="rect">
            <a:avLst/>
          </a:prstGeom>
          <a:noFill/>
          <a:ln>
            <a:noFill/>
          </a:ln>
        </p:spPr>
      </p:pic>
      <p:grpSp>
        <p:nvGrpSpPr>
          <p:cNvPr id="464" name="Google Shape;464;p16"/>
          <p:cNvGrpSpPr/>
          <p:nvPr/>
        </p:nvGrpSpPr>
        <p:grpSpPr>
          <a:xfrm>
            <a:off x="4170615" y="5354680"/>
            <a:ext cx="3357511" cy="841262"/>
            <a:chOff x="2833739" y="5301208"/>
            <a:chExt cx="3357511" cy="841262"/>
          </a:xfrm>
        </p:grpSpPr>
        <p:sp>
          <p:nvSpPr>
            <p:cNvPr id="465" name="Google Shape;465;p16"/>
            <p:cNvSpPr/>
            <p:nvPr/>
          </p:nvSpPr>
          <p:spPr>
            <a:xfrm>
              <a:off x="2833739" y="5301208"/>
              <a:ext cx="3357511" cy="841262"/>
            </a:xfrm>
            <a:prstGeom prst="ellipse">
              <a:avLst/>
            </a:prstGeom>
            <a:solidFill>
              <a:srgbClr val="7F7F7F">
                <a:alpha val="50980"/>
              </a:srgbClr>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700">
                <a:solidFill>
                  <a:schemeClr val="lt1"/>
                </a:solidFill>
                <a:latin typeface="Arial"/>
                <a:ea typeface="Arial"/>
                <a:cs typeface="Arial"/>
                <a:sym typeface="Arial"/>
              </a:endParaRPr>
            </a:p>
          </p:txBody>
        </p:sp>
        <p:sp>
          <p:nvSpPr>
            <p:cNvPr id="466" name="Google Shape;466;p16"/>
            <p:cNvSpPr/>
            <p:nvPr/>
          </p:nvSpPr>
          <p:spPr>
            <a:xfrm>
              <a:off x="3481626" y="5487505"/>
              <a:ext cx="1728921" cy="433200"/>
            </a:xfrm>
            <a:prstGeom prst="ellipse">
              <a:avLst/>
            </a:prstGeom>
            <a:solidFill>
              <a:srgbClr val="7F7F7F">
                <a:alpha val="50980"/>
              </a:srgbClr>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700">
                <a:solidFill>
                  <a:schemeClr val="lt1"/>
                </a:solidFill>
                <a:latin typeface="Arial"/>
                <a:ea typeface="Arial"/>
                <a:cs typeface="Arial"/>
                <a:sym typeface="Arial"/>
              </a:endParaRPr>
            </a:p>
          </p:txBody>
        </p:sp>
      </p:grpSp>
      <p:sp>
        <p:nvSpPr>
          <p:cNvPr id="467" name="Google Shape;467;p16"/>
          <p:cNvSpPr/>
          <p:nvPr/>
        </p:nvSpPr>
        <p:spPr>
          <a:xfrm>
            <a:off x="4695081" y="2945259"/>
            <a:ext cx="432048" cy="432048"/>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sp>
        <p:nvSpPr>
          <p:cNvPr id="468" name="Google Shape;468;p16"/>
          <p:cNvSpPr txBox="1"/>
          <p:nvPr/>
        </p:nvSpPr>
        <p:spPr>
          <a:xfrm>
            <a:off x="1017730" y="3161284"/>
            <a:ext cx="3619317" cy="10156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3F3F3F"/>
                </a:solidFill>
                <a:latin typeface="Arial"/>
                <a:ea typeface="Arial"/>
                <a:cs typeface="Arial"/>
                <a:sym typeface="Arial"/>
              </a:rPr>
              <a:t>Pick a national-security related topic of interest and define a problem. List all the data sources relevant to solving the problem and prioritize them based on credibility. Narrow down the list, by eliminating those that are not accessible. </a:t>
            </a:r>
            <a:endParaRPr sz="1200">
              <a:solidFill>
                <a:srgbClr val="3F3F3F"/>
              </a:solidFill>
              <a:latin typeface="Arial"/>
              <a:ea typeface="Arial"/>
              <a:cs typeface="Arial"/>
              <a:sym typeface="Arial"/>
            </a:endParaRPr>
          </a:p>
        </p:txBody>
      </p:sp>
      <p:sp>
        <p:nvSpPr>
          <p:cNvPr id="469" name="Google Shape;469;p16"/>
          <p:cNvSpPr txBox="1"/>
          <p:nvPr/>
        </p:nvSpPr>
        <p:spPr>
          <a:xfrm>
            <a:off x="1253047" y="2884284"/>
            <a:ext cx="3384000"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3F3F3F"/>
                </a:solidFill>
                <a:latin typeface="Arial"/>
                <a:ea typeface="Arial"/>
                <a:cs typeface="Arial"/>
                <a:sym typeface="Arial"/>
              </a:rPr>
              <a:t>Exercise 1</a:t>
            </a:r>
            <a:endParaRPr sz="1200">
              <a:solidFill>
                <a:srgbClr val="3F3F3F"/>
              </a:solidFill>
              <a:latin typeface="Arial"/>
              <a:ea typeface="Arial"/>
              <a:cs typeface="Arial"/>
              <a:sym typeface="Arial"/>
            </a:endParaRPr>
          </a:p>
        </p:txBody>
      </p:sp>
      <p:cxnSp>
        <p:nvCxnSpPr>
          <p:cNvPr id="470" name="Google Shape;470;p16"/>
          <p:cNvCxnSpPr/>
          <p:nvPr/>
        </p:nvCxnSpPr>
        <p:spPr>
          <a:xfrm>
            <a:off x="1109911" y="3161283"/>
            <a:ext cx="3600000" cy="0"/>
          </a:xfrm>
          <a:prstGeom prst="straightConnector1">
            <a:avLst/>
          </a:prstGeom>
          <a:noFill/>
          <a:ln w="9525" cap="flat" cmpd="sng">
            <a:solidFill>
              <a:schemeClr val="accent4"/>
            </a:solidFill>
            <a:prstDash val="solid"/>
            <a:miter lim="800000"/>
            <a:headEnd type="oval" w="med" len="med"/>
            <a:tailEnd type="none" w="sm" len="sm"/>
          </a:ln>
        </p:spPr>
      </p:cxnSp>
      <p:sp>
        <p:nvSpPr>
          <p:cNvPr id="471" name="Google Shape;471;p16"/>
          <p:cNvSpPr/>
          <p:nvPr/>
        </p:nvSpPr>
        <p:spPr>
          <a:xfrm>
            <a:off x="7093446" y="3733160"/>
            <a:ext cx="432048" cy="432048"/>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sp>
        <p:nvSpPr>
          <p:cNvPr id="472" name="Google Shape;472;p16"/>
          <p:cNvSpPr txBox="1"/>
          <p:nvPr/>
        </p:nvSpPr>
        <p:spPr>
          <a:xfrm>
            <a:off x="7617674" y="3956790"/>
            <a:ext cx="350781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have a new dataset that is relevant to solving your analytical problem. Put down as a logical scheme all the steps you undertake for assessing and using data. </a:t>
            </a:r>
            <a:endParaRPr sz="1200">
              <a:solidFill>
                <a:srgbClr val="3F3F3F"/>
              </a:solidFill>
              <a:latin typeface="Arial"/>
              <a:ea typeface="Arial"/>
              <a:cs typeface="Arial"/>
              <a:sym typeface="Arial"/>
            </a:endParaRPr>
          </a:p>
        </p:txBody>
      </p:sp>
      <p:sp>
        <p:nvSpPr>
          <p:cNvPr id="473" name="Google Shape;473;p16"/>
          <p:cNvSpPr txBox="1"/>
          <p:nvPr/>
        </p:nvSpPr>
        <p:spPr>
          <a:xfrm>
            <a:off x="7607723" y="3700810"/>
            <a:ext cx="3384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Exercise 2</a:t>
            </a:r>
            <a:endParaRPr sz="1200">
              <a:solidFill>
                <a:srgbClr val="3F3F3F"/>
              </a:solidFill>
              <a:latin typeface="Arial"/>
              <a:ea typeface="Arial"/>
              <a:cs typeface="Arial"/>
              <a:sym typeface="Arial"/>
            </a:endParaRPr>
          </a:p>
        </p:txBody>
      </p:sp>
      <p:cxnSp>
        <p:nvCxnSpPr>
          <p:cNvPr id="474" name="Google Shape;474;p16"/>
          <p:cNvCxnSpPr>
            <a:stCxn id="471" idx="6"/>
          </p:cNvCxnSpPr>
          <p:nvPr/>
        </p:nvCxnSpPr>
        <p:spPr>
          <a:xfrm>
            <a:off x="7525494" y="3949184"/>
            <a:ext cx="3600000" cy="2700"/>
          </a:xfrm>
          <a:prstGeom prst="straightConnector1">
            <a:avLst/>
          </a:prstGeom>
          <a:noFill/>
          <a:ln w="9525" cap="flat" cmpd="sng">
            <a:solidFill>
              <a:schemeClr val="accent3"/>
            </a:solidFill>
            <a:prstDash val="solid"/>
            <a:miter lim="800000"/>
            <a:headEnd type="none" w="sm" len="sm"/>
            <a:tailEnd type="oval" w="med" len="med"/>
          </a:ln>
        </p:spPr>
      </p:cxnSp>
      <p:sp>
        <p:nvSpPr>
          <p:cNvPr id="475" name="Google Shape;475;p16"/>
          <p:cNvSpPr/>
          <p:nvPr/>
        </p:nvSpPr>
        <p:spPr>
          <a:xfrm>
            <a:off x="4695081" y="4418221"/>
            <a:ext cx="432048" cy="43204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sp>
        <p:nvSpPr>
          <p:cNvPr id="476" name="Google Shape;476;p16"/>
          <p:cNvSpPr txBox="1"/>
          <p:nvPr/>
        </p:nvSpPr>
        <p:spPr>
          <a:xfrm>
            <a:off x="1007245" y="4634246"/>
            <a:ext cx="3629802" cy="120032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3F3F3F"/>
                </a:solidFill>
                <a:latin typeface="Arial"/>
                <a:ea typeface="Arial"/>
                <a:cs typeface="Arial"/>
                <a:sym typeface="Arial"/>
              </a:rPr>
              <a:t>Choose an entity (it can be a person, an object - e.g. mobile phone, a corporation etc.) and list at least 3 tangible and 3 intangible attributes that define it. For the intangible attributes, think of correlating variables that can be used to observe or measure change. </a:t>
            </a:r>
            <a:endParaRPr sz="1200">
              <a:solidFill>
                <a:srgbClr val="3F3F3F"/>
              </a:solidFill>
              <a:latin typeface="Arial"/>
              <a:ea typeface="Arial"/>
              <a:cs typeface="Arial"/>
              <a:sym typeface="Arial"/>
            </a:endParaRPr>
          </a:p>
        </p:txBody>
      </p:sp>
      <p:sp>
        <p:nvSpPr>
          <p:cNvPr id="477" name="Google Shape;477;p16"/>
          <p:cNvSpPr txBox="1"/>
          <p:nvPr/>
        </p:nvSpPr>
        <p:spPr>
          <a:xfrm>
            <a:off x="1253047" y="4357246"/>
            <a:ext cx="3384000"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3F3F3F"/>
                </a:solidFill>
                <a:latin typeface="Arial"/>
                <a:ea typeface="Arial"/>
                <a:cs typeface="Arial"/>
                <a:sym typeface="Arial"/>
              </a:rPr>
              <a:t>Exercise 3</a:t>
            </a:r>
            <a:endParaRPr sz="1200">
              <a:solidFill>
                <a:srgbClr val="3F3F3F"/>
              </a:solidFill>
              <a:latin typeface="Arial"/>
              <a:ea typeface="Arial"/>
              <a:cs typeface="Arial"/>
              <a:sym typeface="Arial"/>
            </a:endParaRPr>
          </a:p>
        </p:txBody>
      </p:sp>
      <p:cxnSp>
        <p:nvCxnSpPr>
          <p:cNvPr id="478" name="Google Shape;478;p16"/>
          <p:cNvCxnSpPr/>
          <p:nvPr/>
        </p:nvCxnSpPr>
        <p:spPr>
          <a:xfrm>
            <a:off x="1109911" y="4634245"/>
            <a:ext cx="3600000" cy="0"/>
          </a:xfrm>
          <a:prstGeom prst="straightConnector1">
            <a:avLst/>
          </a:prstGeom>
          <a:noFill/>
          <a:ln w="9525" cap="flat" cmpd="sng">
            <a:solidFill>
              <a:schemeClr val="accent2"/>
            </a:solidFill>
            <a:prstDash val="solid"/>
            <a:miter lim="800000"/>
            <a:headEnd type="oval" w="med" len="med"/>
            <a:tailEnd type="none" w="sm" len="sm"/>
          </a:ln>
        </p:spPr>
      </p:cxnSp>
      <p:grpSp>
        <p:nvGrpSpPr>
          <p:cNvPr id="479" name="Google Shape;479;p16"/>
          <p:cNvGrpSpPr/>
          <p:nvPr/>
        </p:nvGrpSpPr>
        <p:grpSpPr>
          <a:xfrm>
            <a:off x="5356872" y="2734656"/>
            <a:ext cx="1402743" cy="2267260"/>
            <a:chOff x="2411760" y="2036465"/>
            <a:chExt cx="1752575" cy="2832695"/>
          </a:xfrm>
        </p:grpSpPr>
        <p:sp>
          <p:nvSpPr>
            <p:cNvPr id="480" name="Google Shape;480;p16"/>
            <p:cNvSpPr/>
            <p:nvPr/>
          </p:nvSpPr>
          <p:spPr>
            <a:xfrm>
              <a:off x="3228231" y="2036465"/>
              <a:ext cx="936104" cy="93610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481" name="Google Shape;481;p16"/>
            <p:cNvSpPr/>
            <p:nvPr/>
          </p:nvSpPr>
          <p:spPr>
            <a:xfrm>
              <a:off x="2411760" y="2977902"/>
              <a:ext cx="936104" cy="93610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482" name="Google Shape;482;p16"/>
            <p:cNvSpPr/>
            <p:nvPr/>
          </p:nvSpPr>
          <p:spPr>
            <a:xfrm>
              <a:off x="3228231" y="3933056"/>
              <a:ext cx="936104" cy="93610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sp>
        <p:nvSpPr>
          <p:cNvPr id="483" name="Google Shape;483;p16"/>
          <p:cNvSpPr/>
          <p:nvPr/>
        </p:nvSpPr>
        <p:spPr>
          <a:xfrm rot="2700000">
            <a:off x="6243153" y="2866038"/>
            <a:ext cx="265920" cy="476745"/>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4" name="Google Shape;484;p16"/>
          <p:cNvSpPr/>
          <p:nvPr/>
        </p:nvSpPr>
        <p:spPr>
          <a:xfrm>
            <a:off x="5523972" y="3707556"/>
            <a:ext cx="389370" cy="325482"/>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5" name="Google Shape;485;p16"/>
          <p:cNvSpPr/>
          <p:nvPr/>
        </p:nvSpPr>
        <p:spPr>
          <a:xfrm>
            <a:off x="6221467" y="4449724"/>
            <a:ext cx="354676" cy="357638"/>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6" name="Google Shape;486;p16"/>
          <p:cNvSpPr/>
          <p:nvPr/>
        </p:nvSpPr>
        <p:spPr>
          <a:xfrm rot="2700000">
            <a:off x="4832023" y="3011504"/>
            <a:ext cx="167088" cy="299558"/>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7" name="Google Shape;487;p16"/>
          <p:cNvSpPr/>
          <p:nvPr/>
        </p:nvSpPr>
        <p:spPr>
          <a:xfrm>
            <a:off x="7180241" y="3843093"/>
            <a:ext cx="244656" cy="204513"/>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8" name="Google Shape;488;p16"/>
          <p:cNvSpPr/>
          <p:nvPr/>
        </p:nvSpPr>
        <p:spPr>
          <a:xfrm>
            <a:off x="4801607" y="4529377"/>
            <a:ext cx="222856" cy="224717"/>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9" name="Google Shape;489;p16"/>
          <p:cNvSpPr txBox="1"/>
          <p:nvPr/>
        </p:nvSpPr>
        <p:spPr>
          <a:xfrm>
            <a:off x="4045971" y="1387889"/>
            <a:ext cx="6757851"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200" b="1">
                <a:solidFill>
                  <a:srgbClr val="3BCEFB"/>
                </a:solidFill>
                <a:latin typeface="Arial"/>
                <a:ea typeface="Arial"/>
                <a:cs typeface="Arial"/>
                <a:sym typeface="Arial"/>
              </a:rPr>
              <a:t>07. Further practice</a:t>
            </a:r>
            <a:endParaRPr sz="3200" b="1">
              <a:solidFill>
                <a:srgbClr val="3BCEFB"/>
              </a:solidFill>
              <a:latin typeface="Arial"/>
              <a:ea typeface="Arial"/>
              <a:cs typeface="Arial"/>
              <a:sym typeface="Arial"/>
            </a:endParaRPr>
          </a:p>
        </p:txBody>
      </p:sp>
      <p:pic>
        <p:nvPicPr>
          <p:cNvPr id="490" name="Google Shape;490;p16"/>
          <p:cNvPicPr preferRelativeResize="0"/>
          <p:nvPr/>
        </p:nvPicPr>
        <p:blipFill rotWithShape="1">
          <a:blip r:embed="rId4">
            <a:alphaModFix/>
          </a:blip>
          <a:srcRect/>
          <a:stretch/>
        </p:blipFill>
        <p:spPr>
          <a:xfrm>
            <a:off x="0" y="-21666"/>
            <a:ext cx="12192000" cy="1564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17"/>
          <p:cNvSpPr/>
          <p:nvPr/>
        </p:nvSpPr>
        <p:spPr>
          <a:xfrm>
            <a:off x="365450" y="760659"/>
            <a:ext cx="11461100" cy="5841550"/>
          </a:xfrm>
          <a:prstGeom prst="roundRect">
            <a:avLst>
              <a:gd name="adj" fmla="val 1203"/>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7" name="Google Shape;497;p17"/>
          <p:cNvSpPr txBox="1"/>
          <p:nvPr/>
        </p:nvSpPr>
        <p:spPr>
          <a:xfrm>
            <a:off x="0" y="3429000"/>
            <a:ext cx="4602356" cy="1800226"/>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lt1"/>
              </a:buClr>
              <a:buSzPts val="4800"/>
              <a:buFont typeface="Arial"/>
              <a:buNone/>
            </a:pPr>
            <a:r>
              <a:rPr lang="en-US" sz="4800" b="1">
                <a:solidFill>
                  <a:schemeClr val="lt1"/>
                </a:solidFill>
                <a:latin typeface="Arial"/>
                <a:ea typeface="Arial"/>
                <a:cs typeface="Arial"/>
                <a:sym typeface="Arial"/>
              </a:rPr>
              <a:t>Recommended bibliography </a:t>
            </a:r>
            <a:endParaRPr/>
          </a:p>
        </p:txBody>
      </p:sp>
      <p:sp>
        <p:nvSpPr>
          <p:cNvPr id="498" name="Google Shape;498;p17"/>
          <p:cNvSpPr txBox="1"/>
          <p:nvPr/>
        </p:nvSpPr>
        <p:spPr>
          <a:xfrm>
            <a:off x="4701508" y="2030268"/>
            <a:ext cx="6406751" cy="249299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chemeClr val="lt1"/>
              </a:buClr>
              <a:buSzPts val="1200"/>
              <a:buFont typeface="Arial"/>
              <a:buAutoNum type="arabicPeriod"/>
            </a:pPr>
            <a:r>
              <a:rPr lang="en-US" sz="1200" b="1">
                <a:solidFill>
                  <a:schemeClr val="lt1"/>
                </a:solidFill>
                <a:latin typeface="Arial"/>
                <a:ea typeface="Arial"/>
                <a:cs typeface="Arial"/>
                <a:sym typeface="Arial"/>
              </a:rPr>
              <a:t>What our smartphones reveal about our social habits, Amber Healy, 2019 https://www.futurithmic.com/2019/04/09/what-our-smartphones-reveal-about-our-social-habits/  </a:t>
            </a:r>
            <a:endParaRPr/>
          </a:p>
          <a:p>
            <a:pPr marL="228600" marR="0" lvl="0" indent="-228600" algn="l" rtl="0">
              <a:spcBef>
                <a:spcPts val="0"/>
              </a:spcBef>
              <a:spcAft>
                <a:spcPts val="0"/>
              </a:spcAft>
              <a:buClr>
                <a:schemeClr val="lt1"/>
              </a:buClr>
              <a:buSzPts val="1200"/>
              <a:buFont typeface="Arial"/>
              <a:buAutoNum type="arabicPeriod"/>
            </a:pPr>
            <a:r>
              <a:rPr lang="en-US" sz="1200" b="1">
                <a:solidFill>
                  <a:schemeClr val="lt1"/>
                </a:solidFill>
                <a:latin typeface="Arial"/>
                <a:ea typeface="Arial"/>
                <a:cs typeface="Arial"/>
                <a:sym typeface="Arial"/>
              </a:rPr>
              <a:t>The tradeoff between the utility and risk of location data and implications for public good, Dan Calacci, Alex Berke, Kent Larson, Alex Pentland, MIT Media Lab</a:t>
            </a:r>
            <a:endParaRPr/>
          </a:p>
          <a:p>
            <a:pPr marL="228600" marR="0" lvl="0" indent="-228600" algn="l" rtl="0">
              <a:spcBef>
                <a:spcPts val="0"/>
              </a:spcBef>
              <a:spcAft>
                <a:spcPts val="0"/>
              </a:spcAft>
              <a:buClr>
                <a:schemeClr val="lt1"/>
              </a:buClr>
              <a:buSzPts val="1200"/>
              <a:buFont typeface="Arial"/>
              <a:buAutoNum type="arabicPeriod"/>
            </a:pPr>
            <a:r>
              <a:rPr lang="en-US" sz="1200" b="1">
                <a:solidFill>
                  <a:schemeClr val="lt1"/>
                </a:solidFill>
                <a:latin typeface="Arial"/>
                <a:ea typeface="Arial"/>
                <a:cs typeface="Arial"/>
                <a:sym typeface="Arial"/>
              </a:rPr>
              <a:t>Patterns of interaction predict social role in online learning, Huaiyi Sun, Dan Calacci, Alex Pentland, MIT Media Lab</a:t>
            </a:r>
            <a:endParaRPr/>
          </a:p>
          <a:p>
            <a:pPr marL="228600" marR="0" lvl="0" indent="-228600" algn="l" rtl="0">
              <a:spcBef>
                <a:spcPts val="0"/>
              </a:spcBef>
              <a:spcAft>
                <a:spcPts val="0"/>
              </a:spcAft>
              <a:buClr>
                <a:schemeClr val="lt1"/>
              </a:buClr>
              <a:buSzPts val="1200"/>
              <a:buFont typeface="Arial"/>
              <a:buAutoNum type="arabicPeriod"/>
            </a:pPr>
            <a:r>
              <a:rPr lang="en-US" sz="1200" b="1">
                <a:solidFill>
                  <a:schemeClr val="lt1"/>
                </a:solidFill>
                <a:latin typeface="Arial"/>
                <a:ea typeface="Arial"/>
                <a:cs typeface="Arial"/>
                <a:sym typeface="Arial"/>
              </a:rPr>
              <a:t>Risk Assessment for Insider Threat. Critical Infrastructure, military and intelligence applications, </a:t>
            </a:r>
            <a:r>
              <a:rPr lang="en-US" sz="1200" b="1" i="1">
                <a:solidFill>
                  <a:schemeClr val="lt1"/>
                </a:solidFill>
                <a:latin typeface="Arial"/>
                <a:ea typeface="Arial"/>
                <a:cs typeface="Arial"/>
                <a:sym typeface="Arial"/>
              </a:rPr>
              <a:t>Elaine Pressman</a:t>
            </a:r>
            <a:r>
              <a:rPr lang="en-US" sz="1200" b="1">
                <a:solidFill>
                  <a:schemeClr val="lt1"/>
                </a:solidFill>
                <a:latin typeface="Arial"/>
                <a:ea typeface="Arial"/>
                <a:cs typeface="Arial"/>
                <a:sym typeface="Arial"/>
              </a:rPr>
              <a:t>, Romanian Intelligence Studies Review, no.15/2016</a:t>
            </a:r>
            <a:endParaRPr/>
          </a:p>
          <a:p>
            <a:pPr marL="228600" marR="0" lvl="0" indent="-228600" algn="l" rtl="0">
              <a:spcBef>
                <a:spcPts val="0"/>
              </a:spcBef>
              <a:spcAft>
                <a:spcPts val="0"/>
              </a:spcAft>
              <a:buClr>
                <a:schemeClr val="lt1"/>
              </a:buClr>
              <a:buSzPts val="1200"/>
              <a:buFont typeface="Arial"/>
              <a:buAutoNum type="arabicPeriod"/>
            </a:pPr>
            <a:r>
              <a:rPr lang="en-US" sz="1200" b="1">
                <a:solidFill>
                  <a:schemeClr val="lt1"/>
                </a:solidFill>
                <a:latin typeface="Arial"/>
                <a:ea typeface="Arial"/>
                <a:cs typeface="Arial"/>
                <a:sym typeface="Arial"/>
              </a:rPr>
              <a:t>Theoretical Investigation of Terrorism. Ontology Development, </a:t>
            </a:r>
            <a:r>
              <a:rPr lang="en-US" sz="1200" b="1" i="1">
                <a:solidFill>
                  <a:schemeClr val="lt1"/>
                </a:solidFill>
                <a:latin typeface="Arial"/>
                <a:ea typeface="Arial"/>
                <a:cs typeface="Arial"/>
                <a:sym typeface="Arial"/>
              </a:rPr>
              <a:t>Philip Galjano, Vasily Popovich</a:t>
            </a:r>
            <a:r>
              <a:rPr lang="en-US" sz="1200" b="1">
                <a:solidFill>
                  <a:schemeClr val="lt1"/>
                </a:solidFill>
                <a:latin typeface="Arial"/>
                <a:ea typeface="Arial"/>
                <a:cs typeface="Arial"/>
                <a:sym typeface="Arial"/>
              </a:rPr>
              <a:t>, Information Fusion and Geographic Information systems, Springer, 2009</a:t>
            </a:r>
            <a:endParaRPr/>
          </a:p>
        </p:txBody>
      </p:sp>
      <p:pic>
        <p:nvPicPr>
          <p:cNvPr id="499" name="Google Shape;499;p17"/>
          <p:cNvPicPr preferRelativeResize="0"/>
          <p:nvPr/>
        </p:nvPicPr>
        <p:blipFill rotWithShape="1">
          <a:blip r:embed="rId3">
            <a:alphaModFix/>
          </a:blip>
          <a:srcRect/>
          <a:stretch/>
        </p:blipFill>
        <p:spPr>
          <a:xfrm>
            <a:off x="0" y="-21666"/>
            <a:ext cx="12192000" cy="1564650"/>
          </a:xfrm>
          <a:prstGeom prst="rect">
            <a:avLst/>
          </a:prstGeom>
          <a:noFill/>
          <a:ln>
            <a:noFill/>
          </a:ln>
        </p:spPr>
      </p:pic>
      <p:pic>
        <p:nvPicPr>
          <p:cNvPr id="500" name="Google Shape;500;p17"/>
          <p:cNvPicPr preferRelativeResize="0"/>
          <p:nvPr/>
        </p:nvPicPr>
        <p:blipFill rotWithShape="1">
          <a:blip r:embed="rId4">
            <a:alphaModFix/>
          </a:blip>
          <a:srcRect/>
          <a:stretch/>
        </p:blipFill>
        <p:spPr>
          <a:xfrm>
            <a:off x="0" y="5508762"/>
            <a:ext cx="12192000" cy="13492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grpSp>
        <p:nvGrpSpPr>
          <p:cNvPr id="505" name="Google Shape;505;p18"/>
          <p:cNvGrpSpPr/>
          <p:nvPr/>
        </p:nvGrpSpPr>
        <p:grpSpPr>
          <a:xfrm>
            <a:off x="3481336" y="1499491"/>
            <a:ext cx="5126172" cy="3439649"/>
            <a:chOff x="4662463" y="2360837"/>
            <a:chExt cx="2642753" cy="1224787"/>
          </a:xfrm>
        </p:grpSpPr>
        <p:grpSp>
          <p:nvGrpSpPr>
            <p:cNvPr id="506" name="Google Shape;506;p18"/>
            <p:cNvGrpSpPr/>
            <p:nvPr/>
          </p:nvGrpSpPr>
          <p:grpSpPr>
            <a:xfrm>
              <a:off x="6217741" y="2376322"/>
              <a:ext cx="1087476" cy="1147168"/>
              <a:chOff x="5127344" y="3430980"/>
              <a:chExt cx="452763" cy="477616"/>
            </a:xfrm>
          </p:grpSpPr>
          <p:cxnSp>
            <p:nvCxnSpPr>
              <p:cNvPr id="507" name="Google Shape;507;p18"/>
              <p:cNvCxnSpPr/>
              <p:nvPr/>
            </p:nvCxnSpPr>
            <p:spPr>
              <a:xfrm rot="-5400000" flipH="1">
                <a:off x="5161555" y="3489379"/>
                <a:ext cx="419178" cy="302381"/>
              </a:xfrm>
              <a:prstGeom prst="bentConnector3">
                <a:avLst>
                  <a:gd name="adj1" fmla="val 145847"/>
                </a:avLst>
              </a:prstGeom>
              <a:noFill/>
              <a:ln w="38100" cap="flat" cmpd="sng">
                <a:solidFill>
                  <a:schemeClr val="lt1"/>
                </a:solidFill>
                <a:prstDash val="solid"/>
                <a:miter lim="800000"/>
                <a:headEnd type="none" w="sm" len="sm"/>
                <a:tailEnd type="oval" w="med" len="med"/>
              </a:ln>
            </p:spPr>
          </p:cxnSp>
          <p:cxnSp>
            <p:nvCxnSpPr>
              <p:cNvPr id="508" name="Google Shape;508;p18"/>
              <p:cNvCxnSpPr/>
              <p:nvPr/>
            </p:nvCxnSpPr>
            <p:spPr>
              <a:xfrm rot="-5400000" flipH="1">
                <a:off x="5115654" y="3444143"/>
                <a:ext cx="476143" cy="452763"/>
              </a:xfrm>
              <a:prstGeom prst="bentConnector2">
                <a:avLst/>
              </a:prstGeom>
              <a:noFill/>
              <a:ln w="38100" cap="flat" cmpd="sng">
                <a:solidFill>
                  <a:schemeClr val="lt1"/>
                </a:solidFill>
                <a:prstDash val="solid"/>
                <a:miter lim="800000"/>
                <a:headEnd type="none" w="sm" len="sm"/>
                <a:tailEnd type="oval" w="med" len="med"/>
              </a:ln>
            </p:spPr>
          </p:cxnSp>
        </p:grpSp>
        <p:cxnSp>
          <p:nvCxnSpPr>
            <p:cNvPr id="509" name="Google Shape;509;p18"/>
            <p:cNvCxnSpPr>
              <a:stCxn id="510" idx="2"/>
            </p:cNvCxnSpPr>
            <p:nvPr/>
          </p:nvCxnSpPr>
          <p:spPr>
            <a:xfrm flipH="1">
              <a:off x="6003831" y="2376325"/>
              <a:ext cx="6600" cy="1209300"/>
            </a:xfrm>
            <a:prstGeom prst="straightConnector1">
              <a:avLst/>
            </a:prstGeom>
            <a:noFill/>
            <a:ln w="38100" cap="flat" cmpd="sng">
              <a:solidFill>
                <a:schemeClr val="lt1"/>
              </a:solidFill>
              <a:prstDash val="solid"/>
              <a:miter lim="800000"/>
              <a:headEnd type="none" w="sm" len="sm"/>
              <a:tailEnd type="oval" w="med" len="med"/>
            </a:ln>
          </p:spPr>
        </p:cxnSp>
        <p:grpSp>
          <p:nvGrpSpPr>
            <p:cNvPr id="511" name="Google Shape;511;p18"/>
            <p:cNvGrpSpPr/>
            <p:nvPr/>
          </p:nvGrpSpPr>
          <p:grpSpPr>
            <a:xfrm flipH="1">
              <a:off x="4662463" y="2360837"/>
              <a:ext cx="1131313" cy="1145254"/>
              <a:chOff x="5134296" y="3424527"/>
              <a:chExt cx="471014" cy="476818"/>
            </a:xfrm>
          </p:grpSpPr>
          <p:cxnSp>
            <p:nvCxnSpPr>
              <p:cNvPr id="512" name="Google Shape;512;p18"/>
              <p:cNvCxnSpPr/>
              <p:nvPr/>
            </p:nvCxnSpPr>
            <p:spPr>
              <a:xfrm rot="-5400000" flipH="1">
                <a:off x="5154502" y="3463186"/>
                <a:ext cx="425622" cy="348304"/>
              </a:xfrm>
              <a:prstGeom prst="bentConnector3">
                <a:avLst>
                  <a:gd name="adj1" fmla="val 145637"/>
                </a:avLst>
              </a:prstGeom>
              <a:noFill/>
              <a:ln w="38100" cap="flat" cmpd="sng">
                <a:solidFill>
                  <a:schemeClr val="lt1"/>
                </a:solidFill>
                <a:prstDash val="solid"/>
                <a:miter lim="800000"/>
                <a:headEnd type="none" w="sm" len="sm"/>
                <a:tailEnd type="oval" w="med" len="med"/>
              </a:ln>
            </p:spPr>
          </p:cxnSp>
          <p:cxnSp>
            <p:nvCxnSpPr>
              <p:cNvPr id="513" name="Google Shape;513;p18"/>
              <p:cNvCxnSpPr/>
              <p:nvPr/>
            </p:nvCxnSpPr>
            <p:spPr>
              <a:xfrm rot="-5400000" flipH="1">
                <a:off x="5134617" y="3430652"/>
                <a:ext cx="470372" cy="471014"/>
              </a:xfrm>
              <a:prstGeom prst="bentConnector3">
                <a:avLst>
                  <a:gd name="adj1" fmla="val 135419"/>
                </a:avLst>
              </a:prstGeom>
              <a:noFill/>
              <a:ln w="38100" cap="flat" cmpd="sng">
                <a:solidFill>
                  <a:schemeClr val="lt1"/>
                </a:solidFill>
                <a:prstDash val="solid"/>
                <a:miter lim="800000"/>
                <a:headEnd type="none" w="sm" len="sm"/>
                <a:tailEnd type="oval" w="med" len="med"/>
              </a:ln>
            </p:spPr>
          </p:cxnSp>
        </p:grpSp>
      </p:grpSp>
      <p:sp>
        <p:nvSpPr>
          <p:cNvPr id="514" name="Google Shape;514;p18"/>
          <p:cNvSpPr/>
          <p:nvPr/>
        </p:nvSpPr>
        <p:spPr>
          <a:xfrm>
            <a:off x="-9524" y="2836196"/>
            <a:ext cx="12196763" cy="1360392"/>
          </a:xfrm>
          <a:prstGeom prst="rect">
            <a:avLst/>
          </a:prstGeom>
          <a:solidFill>
            <a:schemeClr val="accent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5" name="Google Shape;515;p18"/>
          <p:cNvSpPr/>
          <p:nvPr/>
        </p:nvSpPr>
        <p:spPr>
          <a:xfrm>
            <a:off x="-4762" y="2938634"/>
            <a:ext cx="12196763" cy="1155517"/>
          </a:xfrm>
          <a:prstGeom prst="rect">
            <a:avLst/>
          </a:prstGeom>
          <a:solidFill>
            <a:schemeClr val="accent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6" name="Google Shape;516;p18"/>
          <p:cNvSpPr txBox="1"/>
          <p:nvPr/>
        </p:nvSpPr>
        <p:spPr>
          <a:xfrm>
            <a:off x="7143" y="2938634"/>
            <a:ext cx="12192000" cy="101566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6000">
                <a:solidFill>
                  <a:schemeClr val="lt1"/>
                </a:solidFill>
                <a:latin typeface="Arial"/>
                <a:ea typeface="Arial"/>
                <a:cs typeface="Arial"/>
                <a:sym typeface="Arial"/>
              </a:rPr>
              <a:t>THANK YOU</a:t>
            </a:r>
            <a:endParaRPr sz="6000">
              <a:solidFill>
                <a:schemeClr val="lt1"/>
              </a:solidFill>
              <a:latin typeface="Arial"/>
              <a:ea typeface="Arial"/>
              <a:cs typeface="Arial"/>
              <a:sym typeface="Arial"/>
            </a:endParaRPr>
          </a:p>
        </p:txBody>
      </p:sp>
      <p:pic>
        <p:nvPicPr>
          <p:cNvPr id="510" name="Google Shape;510;p18"/>
          <p:cNvPicPr preferRelativeResize="0"/>
          <p:nvPr/>
        </p:nvPicPr>
        <p:blipFill rotWithShape="1">
          <a:blip r:embed="rId3">
            <a:alphaModFix/>
          </a:blip>
          <a:srcRect/>
          <a:stretch/>
        </p:blipFill>
        <p:spPr>
          <a:xfrm>
            <a:off x="0" y="-21666"/>
            <a:ext cx="12192000" cy="1564650"/>
          </a:xfrm>
          <a:prstGeom prst="rect">
            <a:avLst/>
          </a:prstGeom>
          <a:noFill/>
          <a:ln>
            <a:noFill/>
          </a:ln>
        </p:spPr>
      </p:pic>
      <p:pic>
        <p:nvPicPr>
          <p:cNvPr id="517" name="Google Shape;517;p18"/>
          <p:cNvPicPr preferRelativeResize="0"/>
          <p:nvPr/>
        </p:nvPicPr>
        <p:blipFill rotWithShape="1">
          <a:blip r:embed="rId4">
            <a:alphaModFix/>
          </a:blip>
          <a:srcRect/>
          <a:stretch/>
        </p:blipFill>
        <p:spPr>
          <a:xfrm>
            <a:off x="7143" y="5508762"/>
            <a:ext cx="12192000" cy="1349238"/>
          </a:xfrm>
          <a:prstGeom prst="rect">
            <a:avLst/>
          </a:prstGeom>
          <a:noFill/>
          <a:ln>
            <a:noFill/>
          </a:ln>
        </p:spPr>
      </p:pic>
      <p:sp>
        <p:nvSpPr>
          <p:cNvPr id="518" name="Google Shape;518;p18"/>
          <p:cNvSpPr/>
          <p:nvPr/>
        </p:nvSpPr>
        <p:spPr>
          <a:xfrm>
            <a:off x="4664287" y="5036993"/>
            <a:ext cx="29418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Arial"/>
                <a:ea typeface="Arial"/>
                <a:cs typeface="Arial"/>
                <a:sym typeface="Arial"/>
              </a:rPr>
              <a:t>http://project-theseus.eu/</a:t>
            </a:r>
            <a:endParaRPr sz="18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p:nvPr/>
        </p:nvSpPr>
        <p:spPr>
          <a:xfrm>
            <a:off x="6302319" y="1564650"/>
            <a:ext cx="4740065" cy="4656169"/>
          </a:xfrm>
          <a:prstGeom prst="roundRect">
            <a:avLst>
              <a:gd name="adj" fmla="val 1286"/>
            </a:avLst>
          </a:prstGeom>
          <a:solidFill>
            <a:schemeClr val="accen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78" name="Google Shape;78;p2"/>
          <p:cNvGrpSpPr/>
          <p:nvPr/>
        </p:nvGrpSpPr>
        <p:grpSpPr>
          <a:xfrm>
            <a:off x="6305942" y="1681595"/>
            <a:ext cx="5329601" cy="584775"/>
            <a:chOff x="6102442" y="1483456"/>
            <a:chExt cx="5329601" cy="584775"/>
          </a:xfrm>
        </p:grpSpPr>
        <p:sp>
          <p:nvSpPr>
            <p:cNvPr id="79" name="Google Shape;79;p2"/>
            <p:cNvSpPr txBox="1"/>
            <p:nvPr/>
          </p:nvSpPr>
          <p:spPr>
            <a:xfrm>
              <a:off x="6770203" y="1558572"/>
              <a:ext cx="4661840" cy="46166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400" b="1" i="0" u="none" strike="noStrike" cap="none">
                  <a:solidFill>
                    <a:schemeClr val="lt1"/>
                  </a:solidFill>
                  <a:latin typeface="Arial"/>
                  <a:ea typeface="Arial"/>
                  <a:cs typeface="Arial"/>
                  <a:sym typeface="Arial"/>
                </a:rPr>
                <a:t>Module presentation</a:t>
              </a:r>
              <a:endParaRPr sz="2400" b="1">
                <a:solidFill>
                  <a:schemeClr val="lt1"/>
                </a:solidFill>
                <a:latin typeface="Arial"/>
                <a:ea typeface="Arial"/>
                <a:cs typeface="Arial"/>
                <a:sym typeface="Arial"/>
              </a:endParaRPr>
            </a:p>
          </p:txBody>
        </p:sp>
        <p:sp>
          <p:nvSpPr>
            <p:cNvPr id="80" name="Google Shape;80;p2"/>
            <p:cNvSpPr txBox="1"/>
            <p:nvPr/>
          </p:nvSpPr>
          <p:spPr>
            <a:xfrm>
              <a:off x="6102442" y="1483456"/>
              <a:ext cx="981106" cy="584775"/>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en-US" sz="3200" b="1">
                  <a:solidFill>
                    <a:schemeClr val="lt1"/>
                  </a:solidFill>
                  <a:latin typeface="Arial"/>
                  <a:ea typeface="Arial"/>
                  <a:cs typeface="Arial"/>
                  <a:sym typeface="Arial"/>
                </a:rPr>
                <a:t>01</a:t>
              </a:r>
              <a:endParaRPr sz="3200" b="1">
                <a:solidFill>
                  <a:schemeClr val="lt1"/>
                </a:solidFill>
                <a:latin typeface="Arial"/>
                <a:ea typeface="Arial"/>
                <a:cs typeface="Arial"/>
                <a:sym typeface="Arial"/>
              </a:endParaRPr>
            </a:p>
          </p:txBody>
        </p:sp>
      </p:grpSp>
      <p:grpSp>
        <p:nvGrpSpPr>
          <p:cNvPr id="81" name="Google Shape;81;p2"/>
          <p:cNvGrpSpPr/>
          <p:nvPr/>
        </p:nvGrpSpPr>
        <p:grpSpPr>
          <a:xfrm>
            <a:off x="6293355" y="2217833"/>
            <a:ext cx="5342188" cy="584775"/>
            <a:chOff x="6089855" y="1209786"/>
            <a:chExt cx="5342188" cy="584775"/>
          </a:xfrm>
        </p:grpSpPr>
        <p:sp>
          <p:nvSpPr>
            <p:cNvPr id="82" name="Google Shape;82;p2"/>
            <p:cNvSpPr txBox="1"/>
            <p:nvPr/>
          </p:nvSpPr>
          <p:spPr>
            <a:xfrm>
              <a:off x="6770203" y="1267637"/>
              <a:ext cx="4661840" cy="46166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Security organizations</a:t>
              </a:r>
              <a:endParaRPr sz="2400" b="1">
                <a:solidFill>
                  <a:schemeClr val="lt1"/>
                </a:solidFill>
                <a:latin typeface="Arial"/>
                <a:ea typeface="Arial"/>
                <a:cs typeface="Arial"/>
                <a:sym typeface="Arial"/>
              </a:endParaRPr>
            </a:p>
          </p:txBody>
        </p:sp>
        <p:sp>
          <p:nvSpPr>
            <p:cNvPr id="83" name="Google Shape;83;p2"/>
            <p:cNvSpPr txBox="1"/>
            <p:nvPr/>
          </p:nvSpPr>
          <p:spPr>
            <a:xfrm>
              <a:off x="6089855" y="1209786"/>
              <a:ext cx="981106" cy="584775"/>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en-US" sz="3200" b="1">
                  <a:solidFill>
                    <a:schemeClr val="lt1"/>
                  </a:solidFill>
                  <a:latin typeface="Arial"/>
                  <a:ea typeface="Arial"/>
                  <a:cs typeface="Arial"/>
                  <a:sym typeface="Arial"/>
                </a:rPr>
                <a:t>02</a:t>
              </a:r>
              <a:endParaRPr sz="3200" b="1">
                <a:solidFill>
                  <a:schemeClr val="lt1"/>
                </a:solidFill>
                <a:latin typeface="Arial"/>
                <a:ea typeface="Arial"/>
                <a:cs typeface="Arial"/>
                <a:sym typeface="Arial"/>
              </a:endParaRPr>
            </a:p>
          </p:txBody>
        </p:sp>
      </p:grpSp>
      <p:grpSp>
        <p:nvGrpSpPr>
          <p:cNvPr id="84" name="Google Shape;84;p2"/>
          <p:cNvGrpSpPr/>
          <p:nvPr/>
        </p:nvGrpSpPr>
        <p:grpSpPr>
          <a:xfrm>
            <a:off x="6293355" y="2704916"/>
            <a:ext cx="5342188" cy="584775"/>
            <a:chOff x="6089855" y="960544"/>
            <a:chExt cx="5342188" cy="584775"/>
          </a:xfrm>
        </p:grpSpPr>
        <p:sp>
          <p:nvSpPr>
            <p:cNvPr id="85" name="Google Shape;85;p2"/>
            <p:cNvSpPr txBox="1"/>
            <p:nvPr/>
          </p:nvSpPr>
          <p:spPr>
            <a:xfrm>
              <a:off x="6770203" y="1017439"/>
              <a:ext cx="4661840" cy="46166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Data and performance</a:t>
              </a:r>
              <a:endParaRPr sz="2400" b="1">
                <a:solidFill>
                  <a:schemeClr val="lt1"/>
                </a:solidFill>
                <a:latin typeface="Arial"/>
                <a:ea typeface="Arial"/>
                <a:cs typeface="Arial"/>
                <a:sym typeface="Arial"/>
              </a:endParaRPr>
            </a:p>
          </p:txBody>
        </p:sp>
        <p:sp>
          <p:nvSpPr>
            <p:cNvPr id="86" name="Google Shape;86;p2"/>
            <p:cNvSpPr txBox="1"/>
            <p:nvPr/>
          </p:nvSpPr>
          <p:spPr>
            <a:xfrm>
              <a:off x="6089855" y="960544"/>
              <a:ext cx="981106" cy="584775"/>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en-US" sz="3200" b="1">
                  <a:solidFill>
                    <a:schemeClr val="lt1"/>
                  </a:solidFill>
                  <a:latin typeface="Arial"/>
                  <a:ea typeface="Arial"/>
                  <a:cs typeface="Arial"/>
                  <a:sym typeface="Arial"/>
                </a:rPr>
                <a:t>03</a:t>
              </a:r>
              <a:endParaRPr sz="3200" b="1">
                <a:solidFill>
                  <a:schemeClr val="lt1"/>
                </a:solidFill>
                <a:latin typeface="Arial"/>
                <a:ea typeface="Arial"/>
                <a:cs typeface="Arial"/>
                <a:sym typeface="Arial"/>
              </a:endParaRPr>
            </a:p>
          </p:txBody>
        </p:sp>
      </p:grpSp>
      <p:grpSp>
        <p:nvGrpSpPr>
          <p:cNvPr id="87" name="Google Shape;87;p2"/>
          <p:cNvGrpSpPr/>
          <p:nvPr/>
        </p:nvGrpSpPr>
        <p:grpSpPr>
          <a:xfrm>
            <a:off x="6293175" y="3172791"/>
            <a:ext cx="5342368" cy="584775"/>
            <a:chOff x="6089675" y="669432"/>
            <a:chExt cx="5342368" cy="584775"/>
          </a:xfrm>
        </p:grpSpPr>
        <p:sp>
          <p:nvSpPr>
            <p:cNvPr id="88" name="Google Shape;88;p2"/>
            <p:cNvSpPr txBox="1"/>
            <p:nvPr/>
          </p:nvSpPr>
          <p:spPr>
            <a:xfrm>
              <a:off x="6770203" y="750295"/>
              <a:ext cx="4661840" cy="46166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Good data</a:t>
              </a:r>
              <a:endParaRPr sz="2400" b="1">
                <a:solidFill>
                  <a:schemeClr val="lt1"/>
                </a:solidFill>
                <a:latin typeface="Arial"/>
                <a:ea typeface="Arial"/>
                <a:cs typeface="Arial"/>
                <a:sym typeface="Arial"/>
              </a:endParaRPr>
            </a:p>
          </p:txBody>
        </p:sp>
        <p:sp>
          <p:nvSpPr>
            <p:cNvPr id="89" name="Google Shape;89;p2"/>
            <p:cNvSpPr txBox="1"/>
            <p:nvPr/>
          </p:nvSpPr>
          <p:spPr>
            <a:xfrm>
              <a:off x="6089675" y="669432"/>
              <a:ext cx="981106" cy="584775"/>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en-US" sz="3200" b="1">
                  <a:solidFill>
                    <a:schemeClr val="lt1"/>
                  </a:solidFill>
                  <a:latin typeface="Arial"/>
                  <a:ea typeface="Arial"/>
                  <a:cs typeface="Arial"/>
                  <a:sym typeface="Arial"/>
                </a:rPr>
                <a:t>04</a:t>
              </a:r>
              <a:endParaRPr sz="3200" b="1">
                <a:solidFill>
                  <a:schemeClr val="lt1"/>
                </a:solidFill>
                <a:latin typeface="Arial"/>
                <a:ea typeface="Arial"/>
                <a:cs typeface="Arial"/>
                <a:sym typeface="Arial"/>
              </a:endParaRPr>
            </a:p>
          </p:txBody>
        </p:sp>
      </p:grpSp>
      <p:sp>
        <p:nvSpPr>
          <p:cNvPr id="90" name="Google Shape;90;p2"/>
          <p:cNvSpPr txBox="1"/>
          <p:nvPr/>
        </p:nvSpPr>
        <p:spPr>
          <a:xfrm>
            <a:off x="830022" y="1958214"/>
            <a:ext cx="2321138" cy="144655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4400">
                <a:solidFill>
                  <a:schemeClr val="lt1"/>
                </a:solidFill>
                <a:latin typeface="Arial"/>
                <a:ea typeface="Arial"/>
                <a:cs typeface="Arial"/>
                <a:sym typeface="Arial"/>
              </a:rPr>
              <a:t>Table of contents</a:t>
            </a:r>
            <a:endParaRPr sz="4400">
              <a:solidFill>
                <a:schemeClr val="lt1"/>
              </a:solidFill>
              <a:latin typeface="Arial"/>
              <a:ea typeface="Arial"/>
              <a:cs typeface="Arial"/>
              <a:sym typeface="Arial"/>
            </a:endParaRPr>
          </a:p>
        </p:txBody>
      </p:sp>
      <p:grpSp>
        <p:nvGrpSpPr>
          <p:cNvPr id="91" name="Google Shape;91;p2"/>
          <p:cNvGrpSpPr/>
          <p:nvPr/>
        </p:nvGrpSpPr>
        <p:grpSpPr>
          <a:xfrm>
            <a:off x="6292995" y="3642797"/>
            <a:ext cx="5342548" cy="584775"/>
            <a:chOff x="6089495" y="417596"/>
            <a:chExt cx="5342548" cy="584775"/>
          </a:xfrm>
        </p:grpSpPr>
        <p:sp>
          <p:nvSpPr>
            <p:cNvPr id="92" name="Google Shape;92;p2"/>
            <p:cNvSpPr txBox="1"/>
            <p:nvPr/>
          </p:nvSpPr>
          <p:spPr>
            <a:xfrm>
              <a:off x="6770203" y="479152"/>
              <a:ext cx="4661840" cy="46166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Data approach</a:t>
              </a:r>
              <a:endParaRPr sz="2400" b="1">
                <a:solidFill>
                  <a:schemeClr val="lt1"/>
                </a:solidFill>
                <a:latin typeface="Arial"/>
                <a:ea typeface="Arial"/>
                <a:cs typeface="Arial"/>
                <a:sym typeface="Arial"/>
              </a:endParaRPr>
            </a:p>
          </p:txBody>
        </p:sp>
        <p:sp>
          <p:nvSpPr>
            <p:cNvPr id="93" name="Google Shape;93;p2"/>
            <p:cNvSpPr txBox="1"/>
            <p:nvPr/>
          </p:nvSpPr>
          <p:spPr>
            <a:xfrm>
              <a:off x="6089495" y="417596"/>
              <a:ext cx="981106" cy="584775"/>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en-US" sz="3200" b="1">
                  <a:solidFill>
                    <a:schemeClr val="lt1"/>
                  </a:solidFill>
                  <a:latin typeface="Arial"/>
                  <a:ea typeface="Arial"/>
                  <a:cs typeface="Arial"/>
                  <a:sym typeface="Arial"/>
                </a:rPr>
                <a:t>05</a:t>
              </a:r>
              <a:endParaRPr sz="3200" b="1">
                <a:solidFill>
                  <a:schemeClr val="lt1"/>
                </a:solidFill>
                <a:latin typeface="Arial"/>
                <a:ea typeface="Arial"/>
                <a:cs typeface="Arial"/>
                <a:sym typeface="Arial"/>
              </a:endParaRPr>
            </a:p>
          </p:txBody>
        </p:sp>
      </p:grpSp>
      <p:grpSp>
        <p:nvGrpSpPr>
          <p:cNvPr id="94" name="Google Shape;94;p2"/>
          <p:cNvGrpSpPr/>
          <p:nvPr/>
        </p:nvGrpSpPr>
        <p:grpSpPr>
          <a:xfrm>
            <a:off x="6279491" y="4124607"/>
            <a:ext cx="5369277" cy="584775"/>
            <a:chOff x="6078741" y="194977"/>
            <a:chExt cx="5369277" cy="584775"/>
          </a:xfrm>
        </p:grpSpPr>
        <p:sp>
          <p:nvSpPr>
            <p:cNvPr id="95" name="Google Shape;95;p2"/>
            <p:cNvSpPr txBox="1"/>
            <p:nvPr/>
          </p:nvSpPr>
          <p:spPr>
            <a:xfrm>
              <a:off x="6786178" y="267671"/>
              <a:ext cx="4661840" cy="46166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Models</a:t>
              </a:r>
              <a:endParaRPr sz="2400" b="1">
                <a:solidFill>
                  <a:schemeClr val="lt1"/>
                </a:solidFill>
                <a:latin typeface="Arial"/>
                <a:ea typeface="Arial"/>
                <a:cs typeface="Arial"/>
                <a:sym typeface="Arial"/>
              </a:endParaRPr>
            </a:p>
          </p:txBody>
        </p:sp>
        <p:sp>
          <p:nvSpPr>
            <p:cNvPr id="96" name="Google Shape;96;p2"/>
            <p:cNvSpPr txBox="1"/>
            <p:nvPr/>
          </p:nvSpPr>
          <p:spPr>
            <a:xfrm>
              <a:off x="6078741" y="194977"/>
              <a:ext cx="981106" cy="584775"/>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en-US" sz="3200" b="1">
                  <a:solidFill>
                    <a:schemeClr val="lt1"/>
                  </a:solidFill>
                  <a:latin typeface="Arial"/>
                  <a:ea typeface="Arial"/>
                  <a:cs typeface="Arial"/>
                  <a:sym typeface="Arial"/>
                </a:rPr>
                <a:t>06</a:t>
              </a:r>
              <a:endParaRPr sz="3200" b="1">
                <a:solidFill>
                  <a:schemeClr val="lt1"/>
                </a:solidFill>
                <a:latin typeface="Arial"/>
                <a:ea typeface="Arial"/>
                <a:cs typeface="Arial"/>
                <a:sym typeface="Arial"/>
              </a:endParaRPr>
            </a:p>
          </p:txBody>
        </p:sp>
      </p:grpSp>
      <p:grpSp>
        <p:nvGrpSpPr>
          <p:cNvPr id="97" name="Google Shape;97;p2"/>
          <p:cNvGrpSpPr/>
          <p:nvPr/>
        </p:nvGrpSpPr>
        <p:grpSpPr>
          <a:xfrm>
            <a:off x="6286243" y="4604604"/>
            <a:ext cx="5362525" cy="584775"/>
            <a:chOff x="6068358" y="7570"/>
            <a:chExt cx="5362525" cy="584775"/>
          </a:xfrm>
        </p:grpSpPr>
        <p:sp>
          <p:nvSpPr>
            <p:cNvPr id="98" name="Google Shape;98;p2"/>
            <p:cNvSpPr txBox="1"/>
            <p:nvPr/>
          </p:nvSpPr>
          <p:spPr>
            <a:xfrm>
              <a:off x="6769043" y="80264"/>
              <a:ext cx="4661840" cy="46166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Further practice</a:t>
              </a:r>
              <a:endParaRPr sz="2400" b="1">
                <a:solidFill>
                  <a:schemeClr val="lt1"/>
                </a:solidFill>
                <a:latin typeface="Arial"/>
                <a:ea typeface="Arial"/>
                <a:cs typeface="Arial"/>
                <a:sym typeface="Arial"/>
              </a:endParaRPr>
            </a:p>
          </p:txBody>
        </p:sp>
        <p:sp>
          <p:nvSpPr>
            <p:cNvPr id="99" name="Google Shape;99;p2"/>
            <p:cNvSpPr txBox="1"/>
            <p:nvPr/>
          </p:nvSpPr>
          <p:spPr>
            <a:xfrm>
              <a:off x="6068358" y="7570"/>
              <a:ext cx="981106" cy="584775"/>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en-US" sz="3200" b="1">
                  <a:solidFill>
                    <a:schemeClr val="lt1"/>
                  </a:solidFill>
                  <a:latin typeface="Arial"/>
                  <a:ea typeface="Arial"/>
                  <a:cs typeface="Arial"/>
                  <a:sym typeface="Arial"/>
                </a:rPr>
                <a:t>07</a:t>
              </a:r>
              <a:endParaRPr sz="3200" b="1">
                <a:solidFill>
                  <a:schemeClr val="lt1"/>
                </a:solidFill>
                <a:latin typeface="Arial"/>
                <a:ea typeface="Arial"/>
                <a:cs typeface="Arial"/>
                <a:sym typeface="Arial"/>
              </a:endParaRPr>
            </a:p>
          </p:txBody>
        </p:sp>
      </p:grpSp>
      <p:pic>
        <p:nvPicPr>
          <p:cNvPr id="100" name="Google Shape;100;p2"/>
          <p:cNvPicPr preferRelativeResize="0"/>
          <p:nvPr/>
        </p:nvPicPr>
        <p:blipFill rotWithShape="1">
          <a:blip r:embed="rId3">
            <a:alphaModFix/>
          </a:blip>
          <a:srcRect/>
          <a:stretch/>
        </p:blipFill>
        <p:spPr>
          <a:xfrm>
            <a:off x="0" y="0"/>
            <a:ext cx="12192000" cy="1564650"/>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0" y="5550857"/>
            <a:ext cx="12192000" cy="13492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p:nvPr/>
        </p:nvSpPr>
        <p:spPr>
          <a:xfrm>
            <a:off x="174534" y="1629561"/>
            <a:ext cx="6757851"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01. Module presentation</a:t>
            </a:r>
            <a:endParaRPr sz="3200" b="1">
              <a:solidFill>
                <a:schemeClr val="lt1"/>
              </a:solidFill>
              <a:latin typeface="Arial"/>
              <a:ea typeface="Arial"/>
              <a:cs typeface="Arial"/>
              <a:sym typeface="Arial"/>
            </a:endParaRPr>
          </a:p>
        </p:txBody>
      </p:sp>
      <p:sp>
        <p:nvSpPr>
          <p:cNvPr id="108" name="Google Shape;108;p3"/>
          <p:cNvSpPr/>
          <p:nvPr/>
        </p:nvSpPr>
        <p:spPr>
          <a:xfrm flipH="1">
            <a:off x="6287073" y="1833991"/>
            <a:ext cx="464493" cy="464493"/>
          </a:xfrm>
          <a:custGeom>
            <a:avLst/>
            <a:gdLst/>
            <a:ahLst/>
            <a:cxnLst/>
            <a:rect l="l" t="t" r="r" b="b"/>
            <a:pathLst>
              <a:path w="3242753" h="3227814" extrusionOk="0">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9" name="Google Shape;109;p3"/>
          <p:cNvSpPr txBox="1"/>
          <p:nvPr/>
        </p:nvSpPr>
        <p:spPr>
          <a:xfrm>
            <a:off x="7019721" y="1921948"/>
            <a:ext cx="12105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Arial"/>
                <a:ea typeface="Arial"/>
                <a:cs typeface="Arial"/>
                <a:sym typeface="Arial"/>
              </a:rPr>
              <a:t>1.5 hours</a:t>
            </a:r>
            <a:endParaRPr sz="1800" b="1">
              <a:solidFill>
                <a:schemeClr val="lt1"/>
              </a:solidFill>
              <a:latin typeface="Arial"/>
              <a:ea typeface="Arial"/>
              <a:cs typeface="Arial"/>
              <a:sym typeface="Arial"/>
            </a:endParaRPr>
          </a:p>
        </p:txBody>
      </p:sp>
      <p:pic>
        <p:nvPicPr>
          <p:cNvPr id="110" name="Google Shape;110;p3"/>
          <p:cNvPicPr preferRelativeResize="0"/>
          <p:nvPr/>
        </p:nvPicPr>
        <p:blipFill rotWithShape="1">
          <a:blip r:embed="rId3">
            <a:alphaModFix/>
          </a:blip>
          <a:srcRect/>
          <a:stretch/>
        </p:blipFill>
        <p:spPr>
          <a:xfrm>
            <a:off x="6173353" y="2589336"/>
            <a:ext cx="759032" cy="49751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11" name="Google Shape;111;p3"/>
          <p:cNvSpPr/>
          <p:nvPr/>
        </p:nvSpPr>
        <p:spPr>
          <a:xfrm>
            <a:off x="7019721" y="2494625"/>
            <a:ext cx="509979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Quattrocento Sans"/>
                <a:ea typeface="Quattrocento Sans"/>
                <a:cs typeface="Quattrocento Sans"/>
                <a:sym typeface="Quattrocento Sans"/>
              </a:rPr>
              <a:t>provide a conceptual approach to how data fits in an organization that manages security threats</a:t>
            </a:r>
            <a:endParaRPr sz="1800">
              <a:solidFill>
                <a:schemeClr val="lt1"/>
              </a:solidFill>
              <a:latin typeface="Arial"/>
              <a:ea typeface="Arial"/>
              <a:cs typeface="Arial"/>
              <a:sym typeface="Arial"/>
            </a:endParaRPr>
          </a:p>
        </p:txBody>
      </p:sp>
      <p:pic>
        <p:nvPicPr>
          <p:cNvPr id="112" name="Google Shape;112;p3"/>
          <p:cNvPicPr preferRelativeResize="0"/>
          <p:nvPr/>
        </p:nvPicPr>
        <p:blipFill rotWithShape="1">
          <a:blip r:embed="rId4">
            <a:alphaModFix/>
          </a:blip>
          <a:srcRect/>
          <a:stretch/>
        </p:blipFill>
        <p:spPr>
          <a:xfrm>
            <a:off x="6096000" y="3321704"/>
            <a:ext cx="846641" cy="844049"/>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113" name="Google Shape;113;p3"/>
          <p:cNvSpPr/>
          <p:nvPr/>
        </p:nvSpPr>
        <p:spPr>
          <a:xfrm>
            <a:off x="7019721" y="3321704"/>
            <a:ext cx="5099794" cy="196361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chemeClr val="lt1"/>
              </a:buClr>
              <a:buSzPts val="1400"/>
              <a:buFont typeface="Noto Sans Symbols"/>
              <a:buChar char="∙"/>
            </a:pPr>
            <a:r>
              <a:rPr lang="en-US" sz="1400" b="1">
                <a:solidFill>
                  <a:schemeClr val="lt1"/>
                </a:solidFill>
                <a:latin typeface="Quattrocento Sans"/>
                <a:ea typeface="Quattrocento Sans"/>
                <a:cs typeface="Quattrocento Sans"/>
                <a:sym typeface="Quattrocento Sans"/>
              </a:rPr>
              <a:t>Security organizations – what they are and what they do?</a:t>
            </a:r>
            <a:endParaRPr sz="1400" b="1">
              <a:solidFill>
                <a:schemeClr val="lt1"/>
              </a:solidFill>
              <a:latin typeface="Quattrocento Sans"/>
              <a:ea typeface="Quattrocento Sans"/>
              <a:cs typeface="Quattrocento Sans"/>
              <a:sym typeface="Quattrocento Sans"/>
            </a:endParaRPr>
          </a:p>
          <a:p>
            <a:pPr marL="342900" marR="0" lvl="0" indent="-342900" algn="just" rtl="0">
              <a:lnSpc>
                <a:spcPct val="115000"/>
              </a:lnSpc>
              <a:spcBef>
                <a:spcPts val="1000"/>
              </a:spcBef>
              <a:spcAft>
                <a:spcPts val="0"/>
              </a:spcAft>
              <a:buClr>
                <a:schemeClr val="lt1"/>
              </a:buClr>
              <a:buSzPts val="1400"/>
              <a:buFont typeface="Noto Sans Symbols"/>
              <a:buChar char="∙"/>
            </a:pPr>
            <a:r>
              <a:rPr lang="en-US" sz="1400" b="1">
                <a:solidFill>
                  <a:schemeClr val="lt1"/>
                </a:solidFill>
                <a:latin typeface="Quattrocento Sans"/>
                <a:ea typeface="Quattrocento Sans"/>
                <a:cs typeface="Quattrocento Sans"/>
                <a:sym typeface="Quattrocento Sans"/>
              </a:rPr>
              <a:t>Why and how can data improve performance of security organizations?</a:t>
            </a:r>
            <a:endParaRPr/>
          </a:p>
          <a:p>
            <a:pPr marL="342900" marR="0" lvl="0" indent="-342900" algn="just" rtl="0">
              <a:lnSpc>
                <a:spcPct val="115000"/>
              </a:lnSpc>
              <a:spcBef>
                <a:spcPts val="1000"/>
              </a:spcBef>
              <a:spcAft>
                <a:spcPts val="0"/>
              </a:spcAft>
              <a:buClr>
                <a:schemeClr val="lt1"/>
              </a:buClr>
              <a:buSzPts val="1400"/>
              <a:buFont typeface="Noto Sans Symbols"/>
              <a:buChar char="∙"/>
            </a:pPr>
            <a:r>
              <a:rPr lang="en-US" sz="1400" b="1">
                <a:solidFill>
                  <a:schemeClr val="lt1"/>
                </a:solidFill>
                <a:latin typeface="Quattrocento Sans"/>
                <a:ea typeface="Quattrocento Sans"/>
                <a:cs typeface="Quattrocento Sans"/>
                <a:sym typeface="Quattrocento Sans"/>
              </a:rPr>
              <a:t>Where do we find (good) data?</a:t>
            </a:r>
            <a:endParaRPr/>
          </a:p>
          <a:p>
            <a:pPr marL="342900" marR="0" lvl="0" indent="-342900" algn="just" rtl="0">
              <a:lnSpc>
                <a:spcPct val="115000"/>
              </a:lnSpc>
              <a:spcBef>
                <a:spcPts val="1000"/>
              </a:spcBef>
              <a:spcAft>
                <a:spcPts val="0"/>
              </a:spcAft>
              <a:buClr>
                <a:schemeClr val="lt1"/>
              </a:buClr>
              <a:buSzPts val="1400"/>
              <a:buFont typeface="Noto Sans Symbols"/>
              <a:buChar char="∙"/>
            </a:pPr>
            <a:r>
              <a:rPr lang="en-US" sz="1400" b="1">
                <a:solidFill>
                  <a:schemeClr val="lt1"/>
                </a:solidFill>
                <a:latin typeface="Quattrocento Sans"/>
                <a:ea typeface="Quattrocento Sans"/>
                <a:cs typeface="Quattrocento Sans"/>
                <a:sym typeface="Quattrocento Sans"/>
              </a:rPr>
              <a:t>How should we look at data?</a:t>
            </a:r>
            <a:endParaRPr sz="1400" b="1">
              <a:solidFill>
                <a:schemeClr val="lt1"/>
              </a:solidFill>
              <a:latin typeface="Quattrocento Sans"/>
              <a:ea typeface="Quattrocento Sans"/>
              <a:cs typeface="Quattrocento Sans"/>
              <a:sym typeface="Quattrocento Sans"/>
            </a:endParaRPr>
          </a:p>
        </p:txBody>
      </p:sp>
      <p:pic>
        <p:nvPicPr>
          <p:cNvPr id="114" name="Google Shape;114;p3"/>
          <p:cNvPicPr preferRelativeResize="0"/>
          <p:nvPr/>
        </p:nvPicPr>
        <p:blipFill rotWithShape="1">
          <a:blip r:embed="rId5">
            <a:alphaModFix/>
          </a:blip>
          <a:srcRect/>
          <a:stretch/>
        </p:blipFill>
        <p:spPr>
          <a:xfrm>
            <a:off x="0" y="0"/>
            <a:ext cx="12192000" cy="1564650"/>
          </a:xfrm>
          <a:prstGeom prst="rect">
            <a:avLst/>
          </a:prstGeom>
          <a:noFill/>
          <a:ln>
            <a:noFill/>
          </a:ln>
        </p:spPr>
      </p:pic>
      <p:pic>
        <p:nvPicPr>
          <p:cNvPr id="115" name="Google Shape;115;p3"/>
          <p:cNvPicPr preferRelativeResize="0"/>
          <p:nvPr/>
        </p:nvPicPr>
        <p:blipFill rotWithShape="1">
          <a:blip r:embed="rId6">
            <a:alphaModFix/>
          </a:blip>
          <a:srcRect/>
          <a:stretch/>
        </p:blipFill>
        <p:spPr>
          <a:xfrm>
            <a:off x="0" y="5550857"/>
            <a:ext cx="12192000" cy="13492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20"/>
        <p:cNvGrpSpPr/>
        <p:nvPr/>
      </p:nvGrpSpPr>
      <p:grpSpPr>
        <a:xfrm>
          <a:off x="0" y="0"/>
          <a:ext cx="0" cy="0"/>
          <a:chOff x="0" y="0"/>
          <a:chExt cx="0" cy="0"/>
        </a:xfrm>
      </p:grpSpPr>
      <p:sp>
        <p:nvSpPr>
          <p:cNvPr id="121" name="Google Shape;121;p4"/>
          <p:cNvSpPr/>
          <p:nvPr/>
        </p:nvSpPr>
        <p:spPr>
          <a:xfrm>
            <a:off x="876309" y="3991808"/>
            <a:ext cx="2002097" cy="1454626"/>
          </a:xfrm>
          <a:prstGeom prst="rect">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2" name="Google Shape;122;p4"/>
          <p:cNvSpPr txBox="1"/>
          <p:nvPr/>
        </p:nvSpPr>
        <p:spPr>
          <a:xfrm>
            <a:off x="433257" y="5125337"/>
            <a:ext cx="2834998" cy="27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595959"/>
              </a:buClr>
              <a:buSzPts val="1200"/>
              <a:buFont typeface="Arial"/>
              <a:buNone/>
            </a:pPr>
            <a:r>
              <a:rPr lang="en-US" sz="1200" b="1">
                <a:solidFill>
                  <a:srgbClr val="595959"/>
                </a:solidFill>
                <a:latin typeface="Arial"/>
                <a:ea typeface="Arial"/>
                <a:cs typeface="Arial"/>
                <a:sym typeface="Arial"/>
              </a:rPr>
              <a:t>Intelligence organizations</a:t>
            </a:r>
            <a:endParaRPr sz="1200" b="1">
              <a:solidFill>
                <a:srgbClr val="595959"/>
              </a:solidFill>
              <a:latin typeface="Arial"/>
              <a:ea typeface="Arial"/>
              <a:cs typeface="Arial"/>
              <a:sym typeface="Arial"/>
            </a:endParaRPr>
          </a:p>
        </p:txBody>
      </p:sp>
      <p:sp>
        <p:nvSpPr>
          <p:cNvPr id="123" name="Google Shape;123;p4"/>
          <p:cNvSpPr txBox="1"/>
          <p:nvPr/>
        </p:nvSpPr>
        <p:spPr>
          <a:xfrm>
            <a:off x="8918680" y="5025339"/>
            <a:ext cx="2804650" cy="27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595959"/>
              </a:buClr>
              <a:buSzPts val="1200"/>
              <a:buFont typeface="Arial"/>
              <a:buNone/>
            </a:pPr>
            <a:r>
              <a:rPr lang="en-US" sz="1200" b="1">
                <a:solidFill>
                  <a:srgbClr val="595959"/>
                </a:solidFill>
                <a:latin typeface="Arial"/>
                <a:ea typeface="Arial"/>
                <a:cs typeface="Arial"/>
                <a:sym typeface="Arial"/>
              </a:rPr>
              <a:t>Law enforcement organizations</a:t>
            </a:r>
            <a:endParaRPr sz="1200" b="1">
              <a:solidFill>
                <a:srgbClr val="595959"/>
              </a:solidFill>
              <a:latin typeface="Arial"/>
              <a:ea typeface="Arial"/>
              <a:cs typeface="Arial"/>
              <a:sym typeface="Arial"/>
            </a:endParaRPr>
          </a:p>
        </p:txBody>
      </p:sp>
      <p:sp>
        <p:nvSpPr>
          <p:cNvPr id="124" name="Google Shape;124;p4"/>
          <p:cNvSpPr/>
          <p:nvPr/>
        </p:nvSpPr>
        <p:spPr>
          <a:xfrm>
            <a:off x="9943809" y="4270946"/>
            <a:ext cx="754393" cy="754393"/>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Arial"/>
              <a:ea typeface="Arial"/>
              <a:cs typeface="Arial"/>
              <a:sym typeface="Arial"/>
            </a:endParaRPr>
          </a:p>
        </p:txBody>
      </p:sp>
      <p:sp>
        <p:nvSpPr>
          <p:cNvPr id="125" name="Google Shape;125;p4"/>
          <p:cNvSpPr/>
          <p:nvPr/>
        </p:nvSpPr>
        <p:spPr>
          <a:xfrm>
            <a:off x="1473560" y="4270946"/>
            <a:ext cx="754393" cy="75439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Arial"/>
              <a:ea typeface="Arial"/>
              <a:cs typeface="Arial"/>
              <a:sym typeface="Arial"/>
            </a:endParaRPr>
          </a:p>
        </p:txBody>
      </p:sp>
      <p:grpSp>
        <p:nvGrpSpPr>
          <p:cNvPr id="126" name="Google Shape;126;p4"/>
          <p:cNvGrpSpPr/>
          <p:nvPr/>
        </p:nvGrpSpPr>
        <p:grpSpPr>
          <a:xfrm>
            <a:off x="1965398" y="2453688"/>
            <a:ext cx="3576913" cy="1030979"/>
            <a:chOff x="4997999" y="2525896"/>
            <a:chExt cx="2196001" cy="1030979"/>
          </a:xfrm>
        </p:grpSpPr>
        <p:sp>
          <p:nvSpPr>
            <p:cNvPr id="127" name="Google Shape;127;p4"/>
            <p:cNvSpPr txBox="1"/>
            <p:nvPr/>
          </p:nvSpPr>
          <p:spPr>
            <a:xfrm>
              <a:off x="4998000" y="2525896"/>
              <a:ext cx="2196000" cy="27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595959"/>
                </a:buClr>
                <a:buSzPts val="1200"/>
                <a:buFont typeface="Arial"/>
                <a:buNone/>
              </a:pPr>
              <a:r>
                <a:rPr lang="en-US" sz="1200" b="1">
                  <a:solidFill>
                    <a:srgbClr val="595959"/>
                  </a:solidFill>
                  <a:latin typeface="Arial"/>
                  <a:ea typeface="Arial"/>
                  <a:cs typeface="Arial"/>
                  <a:sym typeface="Arial"/>
                </a:rPr>
                <a:t>Social Function</a:t>
              </a:r>
              <a:endParaRPr sz="1200" b="1">
                <a:solidFill>
                  <a:srgbClr val="595959"/>
                </a:solidFill>
                <a:latin typeface="Arial"/>
                <a:ea typeface="Arial"/>
                <a:cs typeface="Arial"/>
                <a:sym typeface="Arial"/>
              </a:endParaRPr>
            </a:p>
          </p:txBody>
        </p:sp>
        <p:sp>
          <p:nvSpPr>
            <p:cNvPr id="128" name="Google Shape;128;p4"/>
            <p:cNvSpPr txBox="1"/>
            <p:nvPr/>
          </p:nvSpPr>
          <p:spPr>
            <a:xfrm>
              <a:off x="4997999" y="2930770"/>
              <a:ext cx="2196000" cy="62610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F3F3F"/>
                </a:buClr>
                <a:buSzPts val="1200"/>
                <a:buFont typeface="Arial"/>
                <a:buNone/>
              </a:pPr>
              <a:r>
                <a:rPr lang="en-US" sz="1200" b="1">
                  <a:solidFill>
                    <a:srgbClr val="3F3F3F"/>
                  </a:solidFill>
                  <a:latin typeface="Arial"/>
                  <a:ea typeface="Arial"/>
                  <a:cs typeface="Arial"/>
                  <a:sym typeface="Arial"/>
                </a:rPr>
                <a:t>to preserve and guarantee national security</a:t>
              </a:r>
              <a:r>
                <a:rPr lang="en-US" sz="1200" b="0">
                  <a:solidFill>
                    <a:srgbClr val="3F3F3F"/>
                  </a:solidFill>
                  <a:latin typeface="Arial"/>
                  <a:ea typeface="Arial"/>
                  <a:cs typeface="Arial"/>
                  <a:sym typeface="Arial"/>
                </a:rPr>
                <a:t> </a:t>
              </a:r>
              <a:endParaRPr sz="1200" b="0">
                <a:solidFill>
                  <a:srgbClr val="3F3F3F"/>
                </a:solidFill>
                <a:latin typeface="Arial"/>
                <a:ea typeface="Arial"/>
                <a:cs typeface="Arial"/>
                <a:sym typeface="Arial"/>
              </a:endParaRPr>
            </a:p>
          </p:txBody>
        </p:sp>
      </p:grpSp>
      <p:sp>
        <p:nvSpPr>
          <p:cNvPr id="129" name="Google Shape;129;p4"/>
          <p:cNvSpPr/>
          <p:nvPr/>
        </p:nvSpPr>
        <p:spPr>
          <a:xfrm>
            <a:off x="5200264" y="2014715"/>
            <a:ext cx="2028870" cy="68634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Security organizations</a:t>
            </a:r>
            <a:endParaRPr sz="1400" b="1">
              <a:solidFill>
                <a:schemeClr val="lt1"/>
              </a:solidFill>
              <a:latin typeface="Arial"/>
              <a:ea typeface="Arial"/>
              <a:cs typeface="Arial"/>
              <a:sym typeface="Arial"/>
            </a:endParaRPr>
          </a:p>
        </p:txBody>
      </p:sp>
      <p:cxnSp>
        <p:nvCxnSpPr>
          <p:cNvPr id="130" name="Google Shape;130;p4"/>
          <p:cNvCxnSpPr>
            <a:stCxn id="129" idx="6"/>
            <a:endCxn id="124" idx="0"/>
          </p:cNvCxnSpPr>
          <p:nvPr/>
        </p:nvCxnSpPr>
        <p:spPr>
          <a:xfrm>
            <a:off x="7229134" y="2357890"/>
            <a:ext cx="3091800" cy="1913100"/>
          </a:xfrm>
          <a:prstGeom prst="bentConnector2">
            <a:avLst/>
          </a:prstGeom>
          <a:noFill/>
          <a:ln w="22225" cap="flat" cmpd="sng">
            <a:solidFill>
              <a:schemeClr val="accent6"/>
            </a:solidFill>
            <a:prstDash val="solid"/>
            <a:miter lim="800000"/>
            <a:headEnd type="none" w="sm" len="sm"/>
            <a:tailEnd type="none" w="sm" len="sm"/>
          </a:ln>
        </p:spPr>
      </p:cxnSp>
      <p:cxnSp>
        <p:nvCxnSpPr>
          <p:cNvPr id="131" name="Google Shape;131;p4"/>
          <p:cNvCxnSpPr>
            <a:stCxn id="129" idx="2"/>
            <a:endCxn id="125" idx="0"/>
          </p:cNvCxnSpPr>
          <p:nvPr/>
        </p:nvCxnSpPr>
        <p:spPr>
          <a:xfrm flipH="1">
            <a:off x="1850764" y="2357890"/>
            <a:ext cx="3349500" cy="1913100"/>
          </a:xfrm>
          <a:prstGeom prst="bentConnector2">
            <a:avLst/>
          </a:prstGeom>
          <a:noFill/>
          <a:ln w="22225" cap="flat" cmpd="sng">
            <a:solidFill>
              <a:schemeClr val="accent6"/>
            </a:solidFill>
            <a:prstDash val="solid"/>
            <a:miter lim="800000"/>
            <a:headEnd type="none" w="sm" len="sm"/>
            <a:tailEnd type="none" w="sm" len="sm"/>
          </a:ln>
        </p:spPr>
      </p:cxnSp>
      <p:sp>
        <p:nvSpPr>
          <p:cNvPr id="132" name="Google Shape;132;p4"/>
          <p:cNvSpPr txBox="1"/>
          <p:nvPr/>
        </p:nvSpPr>
        <p:spPr>
          <a:xfrm>
            <a:off x="61326" y="1624969"/>
            <a:ext cx="6757851"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200" b="1">
                <a:solidFill>
                  <a:srgbClr val="6CB7CD"/>
                </a:solidFill>
                <a:latin typeface="Arial"/>
                <a:ea typeface="Arial"/>
                <a:cs typeface="Arial"/>
                <a:sym typeface="Arial"/>
              </a:rPr>
              <a:t>02. Security organizations</a:t>
            </a:r>
            <a:endParaRPr sz="3200" b="1">
              <a:solidFill>
                <a:srgbClr val="6CB7CD"/>
              </a:solidFill>
              <a:latin typeface="Arial"/>
              <a:ea typeface="Arial"/>
              <a:cs typeface="Arial"/>
              <a:sym typeface="Arial"/>
            </a:endParaRPr>
          </a:p>
        </p:txBody>
      </p:sp>
      <p:pic>
        <p:nvPicPr>
          <p:cNvPr id="133" name="Google Shape;133;p4"/>
          <p:cNvPicPr preferRelativeResize="0"/>
          <p:nvPr/>
        </p:nvPicPr>
        <p:blipFill rotWithShape="1">
          <a:blip r:embed="rId4">
            <a:alphaModFix/>
          </a:blip>
          <a:srcRect/>
          <a:stretch/>
        </p:blipFill>
        <p:spPr>
          <a:xfrm>
            <a:off x="0" y="0"/>
            <a:ext cx="12192000" cy="1564650"/>
          </a:xfrm>
          <a:prstGeom prst="rect">
            <a:avLst/>
          </a:prstGeom>
          <a:noFill/>
          <a:ln>
            <a:noFill/>
          </a:ln>
        </p:spPr>
      </p:pic>
      <p:pic>
        <p:nvPicPr>
          <p:cNvPr id="134" name="Google Shape;134;p4"/>
          <p:cNvPicPr preferRelativeResize="0"/>
          <p:nvPr/>
        </p:nvPicPr>
        <p:blipFill rotWithShape="1">
          <a:blip r:embed="rId5">
            <a:alphaModFix/>
          </a:blip>
          <a:srcRect/>
          <a:stretch/>
        </p:blipFill>
        <p:spPr>
          <a:xfrm>
            <a:off x="0" y="5518398"/>
            <a:ext cx="12192000" cy="1349238"/>
          </a:xfrm>
          <a:prstGeom prst="rect">
            <a:avLst/>
          </a:prstGeom>
          <a:noFill/>
          <a:ln>
            <a:noFill/>
          </a:ln>
        </p:spPr>
      </p:pic>
      <p:grpSp>
        <p:nvGrpSpPr>
          <p:cNvPr id="135" name="Google Shape;135;p4"/>
          <p:cNvGrpSpPr/>
          <p:nvPr/>
        </p:nvGrpSpPr>
        <p:grpSpPr>
          <a:xfrm>
            <a:off x="4475576" y="2820414"/>
            <a:ext cx="3625631" cy="3478247"/>
            <a:chOff x="4217980" y="2755936"/>
            <a:chExt cx="3625631" cy="3478247"/>
          </a:xfrm>
        </p:grpSpPr>
        <p:sp>
          <p:nvSpPr>
            <p:cNvPr id="136" name="Google Shape;136;p4"/>
            <p:cNvSpPr/>
            <p:nvPr/>
          </p:nvSpPr>
          <p:spPr>
            <a:xfrm>
              <a:off x="4556962" y="2947534"/>
              <a:ext cx="3095050" cy="3095050"/>
            </a:xfrm>
            <a:custGeom>
              <a:avLst/>
              <a:gdLst/>
              <a:ahLst/>
              <a:cxnLst/>
              <a:rect l="l" t="t" r="r" b="b"/>
              <a:pathLst>
                <a:path w="3095050" h="3095050" extrusionOk="0">
                  <a:moveTo>
                    <a:pt x="1547525" y="0"/>
                  </a:moveTo>
                  <a:cubicBezTo>
                    <a:pt x="2402199" y="0"/>
                    <a:pt x="3095050" y="692851"/>
                    <a:pt x="3095050" y="1547525"/>
                  </a:cubicBezTo>
                  <a:cubicBezTo>
                    <a:pt x="3095050" y="2402199"/>
                    <a:pt x="2402199" y="3095050"/>
                    <a:pt x="1547525" y="3095050"/>
                  </a:cubicBezTo>
                  <a:lnTo>
                    <a:pt x="1547525" y="1547525"/>
                  </a:lnTo>
                  <a:lnTo>
                    <a:pt x="1547525" y="0"/>
                  </a:lnTo>
                  <a:close/>
                </a:path>
              </a:pathLst>
            </a:custGeom>
            <a:solidFill>
              <a:schemeClr val="accent1"/>
            </a:solidFill>
            <a:ln w="12700" cap="flat" cmpd="sng">
              <a:solidFill>
                <a:schemeClr val="lt1"/>
              </a:solidFill>
              <a:prstDash val="solid"/>
              <a:miter lim="800000"/>
              <a:headEnd type="none" w="sm" len="sm"/>
              <a:tailEnd type="none" w="sm" len="sm"/>
            </a:ln>
          </p:spPr>
          <p:txBody>
            <a:bodyPr spcFirstLastPara="1" wrap="square" lIns="1703900" tIns="823300" rIns="311150" bIns="823300" anchor="ctr" anchorCtr="0">
              <a:noAutofit/>
            </a:bodyPr>
            <a:lstStyle/>
            <a:p>
              <a:pPr marL="0" marR="0" lvl="0" indent="0" algn="ctr" rtl="0">
                <a:lnSpc>
                  <a:spcPct val="90000"/>
                </a:lnSpc>
                <a:spcBef>
                  <a:spcPts val="0"/>
                </a:spcBef>
                <a:spcAft>
                  <a:spcPts val="0"/>
                </a:spcAft>
                <a:buNone/>
              </a:pPr>
              <a:r>
                <a:rPr lang="en-US" sz="1000">
                  <a:solidFill>
                    <a:schemeClr val="lt1"/>
                  </a:solidFill>
                  <a:latin typeface="Arial"/>
                  <a:ea typeface="Arial"/>
                  <a:cs typeface="Arial"/>
                  <a:sym typeface="Arial"/>
                </a:rPr>
                <a:t>Security defined as (1) measures the absence of threats to aquire values, and (2) the absence of fear that such values will be attacked </a:t>
              </a:r>
              <a:endParaRPr sz="1000">
                <a:solidFill>
                  <a:schemeClr val="lt1"/>
                </a:solidFill>
                <a:latin typeface="Arial"/>
                <a:ea typeface="Arial"/>
                <a:cs typeface="Arial"/>
                <a:sym typeface="Arial"/>
              </a:endParaRPr>
            </a:p>
          </p:txBody>
        </p:sp>
        <p:sp>
          <p:nvSpPr>
            <p:cNvPr id="137" name="Google Shape;137;p4"/>
            <p:cNvSpPr/>
            <p:nvPr/>
          </p:nvSpPr>
          <p:spPr>
            <a:xfrm>
              <a:off x="4409579" y="2947534"/>
              <a:ext cx="3095050" cy="3095050"/>
            </a:xfrm>
            <a:custGeom>
              <a:avLst/>
              <a:gdLst/>
              <a:ahLst/>
              <a:cxnLst/>
              <a:rect l="l" t="t" r="r" b="b"/>
              <a:pathLst>
                <a:path w="3095050" h="3095050" extrusionOk="0">
                  <a:moveTo>
                    <a:pt x="1547525" y="3095050"/>
                  </a:moveTo>
                  <a:cubicBezTo>
                    <a:pt x="692851" y="3095050"/>
                    <a:pt x="0" y="2402199"/>
                    <a:pt x="0" y="1547525"/>
                  </a:cubicBezTo>
                  <a:cubicBezTo>
                    <a:pt x="0" y="692851"/>
                    <a:pt x="692851" y="0"/>
                    <a:pt x="1547525" y="0"/>
                  </a:cubicBezTo>
                  <a:lnTo>
                    <a:pt x="1547525" y="1547525"/>
                  </a:lnTo>
                  <a:lnTo>
                    <a:pt x="1547525" y="3095050"/>
                  </a:lnTo>
                  <a:close/>
                </a:path>
              </a:pathLst>
            </a:custGeom>
            <a:solidFill>
              <a:schemeClr val="accent1"/>
            </a:solidFill>
            <a:ln w="12700" cap="flat" cmpd="sng">
              <a:solidFill>
                <a:schemeClr val="lt1"/>
              </a:solidFill>
              <a:prstDash val="solid"/>
              <a:miter lim="800000"/>
              <a:headEnd type="none" w="sm" len="sm"/>
              <a:tailEnd type="none" w="sm" len="sm"/>
            </a:ln>
          </p:spPr>
          <p:txBody>
            <a:bodyPr spcFirstLastPara="1" wrap="square" lIns="311150" tIns="823300" rIns="1703900" bIns="823300" anchor="ctr" anchorCtr="0">
              <a:noAutofit/>
            </a:bodyPr>
            <a:lstStyle/>
            <a:p>
              <a:pPr marL="0" marR="0" lvl="0" indent="0" algn="ctr" rtl="0">
                <a:lnSpc>
                  <a:spcPct val="90000"/>
                </a:lnSpc>
                <a:spcBef>
                  <a:spcPts val="0"/>
                </a:spcBef>
                <a:spcAft>
                  <a:spcPts val="0"/>
                </a:spcAft>
                <a:buNone/>
              </a:pPr>
              <a:r>
                <a:rPr lang="en-US" sz="1000">
                  <a:solidFill>
                    <a:schemeClr val="lt1"/>
                  </a:solidFill>
                  <a:latin typeface="Arial"/>
                  <a:ea typeface="Arial"/>
                  <a:cs typeface="Arial"/>
                  <a:sym typeface="Arial"/>
                </a:rPr>
                <a:t>Security defined in relation to  the ”security sectors” introduced by the Copenhagen School of Thought as an analytical tool to identify different dynamics </a:t>
              </a:r>
              <a:endParaRPr sz="1000">
                <a:solidFill>
                  <a:schemeClr val="lt1"/>
                </a:solidFill>
                <a:latin typeface="Arial"/>
                <a:ea typeface="Arial"/>
                <a:cs typeface="Arial"/>
                <a:sym typeface="Arial"/>
              </a:endParaRPr>
            </a:p>
          </p:txBody>
        </p:sp>
        <p:sp>
          <p:nvSpPr>
            <p:cNvPr id="138" name="Google Shape;138;p4"/>
            <p:cNvSpPr/>
            <p:nvPr/>
          </p:nvSpPr>
          <p:spPr>
            <a:xfrm>
              <a:off x="4365364" y="2755936"/>
              <a:ext cx="3478247" cy="3478247"/>
            </a:xfrm>
            <a:custGeom>
              <a:avLst/>
              <a:gdLst/>
              <a:ahLst/>
              <a:cxnLst/>
              <a:rect l="l" t="t" r="r" b="b"/>
              <a:pathLst>
                <a:path w="120000" h="120000" extrusionOk="0">
                  <a:moveTo>
                    <a:pt x="60000" y="4067"/>
                  </a:moveTo>
                  <a:lnTo>
                    <a:pt x="60000" y="4067"/>
                  </a:lnTo>
                  <a:cubicBezTo>
                    <a:pt x="89912" y="4067"/>
                    <a:pt x="114529" y="27601"/>
                    <a:pt x="115876" y="57482"/>
                  </a:cubicBezTo>
                  <a:cubicBezTo>
                    <a:pt x="117222" y="87363"/>
                    <a:pt x="94821" y="113016"/>
                    <a:pt x="65031" y="115706"/>
                  </a:cubicBezTo>
                  <a:lnTo>
                    <a:pt x="65031" y="119760"/>
                  </a:lnTo>
                  <a:lnTo>
                    <a:pt x="60000" y="112882"/>
                  </a:lnTo>
                  <a:lnTo>
                    <a:pt x="65031" y="105523"/>
                  </a:lnTo>
                  <a:lnTo>
                    <a:pt x="65031" y="109576"/>
                  </a:lnTo>
                  <a:cubicBezTo>
                    <a:pt x="91437" y="106897"/>
                    <a:pt x="111108" y="83989"/>
                    <a:pt x="109767" y="57481"/>
                  </a:cubicBezTo>
                  <a:cubicBezTo>
                    <a:pt x="108425" y="30974"/>
                    <a:pt x="86542" y="10169"/>
                    <a:pt x="60000" y="10169"/>
                  </a:cubicBezTo>
                  <a:close/>
                </a:path>
              </a:pathLst>
            </a:custGeom>
            <a:solidFill>
              <a:srgbClr val="C3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4217980" y="2755936"/>
              <a:ext cx="3478247" cy="3478247"/>
            </a:xfrm>
            <a:custGeom>
              <a:avLst/>
              <a:gdLst/>
              <a:ahLst/>
              <a:cxnLst/>
              <a:rect l="l" t="t" r="r" b="b"/>
              <a:pathLst>
                <a:path w="120000" h="120000" extrusionOk="0">
                  <a:moveTo>
                    <a:pt x="60000" y="115933"/>
                  </a:moveTo>
                  <a:cubicBezTo>
                    <a:pt x="30088" y="115933"/>
                    <a:pt x="5471" y="92399"/>
                    <a:pt x="4124" y="62518"/>
                  </a:cubicBezTo>
                  <a:cubicBezTo>
                    <a:pt x="2778" y="32637"/>
                    <a:pt x="25179" y="6984"/>
                    <a:pt x="54969" y="4294"/>
                  </a:cubicBezTo>
                  <a:lnTo>
                    <a:pt x="54969" y="240"/>
                  </a:lnTo>
                  <a:lnTo>
                    <a:pt x="60000" y="7118"/>
                  </a:lnTo>
                  <a:lnTo>
                    <a:pt x="54969" y="14477"/>
                  </a:lnTo>
                  <a:lnTo>
                    <a:pt x="54969" y="10424"/>
                  </a:lnTo>
                  <a:lnTo>
                    <a:pt x="54969" y="10424"/>
                  </a:lnTo>
                  <a:cubicBezTo>
                    <a:pt x="28563" y="13103"/>
                    <a:pt x="8892" y="36011"/>
                    <a:pt x="10233" y="62519"/>
                  </a:cubicBezTo>
                  <a:cubicBezTo>
                    <a:pt x="11575" y="89026"/>
                    <a:pt x="33458" y="109831"/>
                    <a:pt x="60000" y="109831"/>
                  </a:cubicBezTo>
                  <a:close/>
                </a:path>
              </a:pathLst>
            </a:custGeom>
            <a:solidFill>
              <a:srgbClr val="C3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5"/>
          <p:cNvSpPr txBox="1">
            <a:spLocks noGrp="1"/>
          </p:cNvSpPr>
          <p:nvPr>
            <p:ph type="body" idx="1"/>
          </p:nvPr>
        </p:nvSpPr>
        <p:spPr>
          <a:xfrm>
            <a:off x="453983" y="1800791"/>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3600"/>
              <a:buNone/>
            </a:pPr>
            <a:r>
              <a:rPr lang="en-US" sz="3600"/>
              <a:t>Security threats</a:t>
            </a:r>
            <a:endParaRPr sz="3600"/>
          </a:p>
        </p:txBody>
      </p:sp>
      <p:sp>
        <p:nvSpPr>
          <p:cNvPr id="146" name="Google Shape;146;p5"/>
          <p:cNvSpPr/>
          <p:nvPr/>
        </p:nvSpPr>
        <p:spPr>
          <a:xfrm>
            <a:off x="3262372" y="2925876"/>
            <a:ext cx="1774869" cy="1419896"/>
          </a:xfrm>
          <a:custGeom>
            <a:avLst/>
            <a:gdLst/>
            <a:ahLst/>
            <a:cxnLst/>
            <a:rect l="l" t="t" r="r" b="b"/>
            <a:pathLst>
              <a:path w="737797" h="590237" extrusionOk="0">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1"/>
          </a:solidFill>
          <a:ln w="254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7" name="Google Shape;147;p5"/>
          <p:cNvSpPr/>
          <p:nvPr/>
        </p:nvSpPr>
        <p:spPr>
          <a:xfrm>
            <a:off x="4671494" y="3287754"/>
            <a:ext cx="1064923" cy="1419896"/>
          </a:xfrm>
          <a:custGeom>
            <a:avLst/>
            <a:gdLst/>
            <a:ahLst/>
            <a:cxnLst/>
            <a:rect l="l" t="t" r="r" b="b"/>
            <a:pathLst>
              <a:path w="442678" h="590237" extrusionOk="0">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2"/>
          </a:solidFill>
          <a:ln w="254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8" name="Google Shape;148;p5"/>
          <p:cNvSpPr/>
          <p:nvPr/>
        </p:nvSpPr>
        <p:spPr>
          <a:xfrm flipH="1">
            <a:off x="5377442" y="2923992"/>
            <a:ext cx="1774869" cy="1419896"/>
          </a:xfrm>
          <a:custGeom>
            <a:avLst/>
            <a:gdLst/>
            <a:ahLst/>
            <a:cxnLst/>
            <a:rect l="l" t="t" r="r" b="b"/>
            <a:pathLst>
              <a:path w="737797" h="590237" extrusionOk="0">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3"/>
          </a:solidFill>
          <a:ln w="254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9" name="Google Shape;149;p5"/>
          <p:cNvSpPr/>
          <p:nvPr/>
        </p:nvSpPr>
        <p:spPr>
          <a:xfrm flipH="1">
            <a:off x="6744749" y="3278817"/>
            <a:ext cx="1064923" cy="1419896"/>
          </a:xfrm>
          <a:custGeom>
            <a:avLst/>
            <a:gdLst/>
            <a:ahLst/>
            <a:cxnLst/>
            <a:rect l="l" t="t" r="r" b="b"/>
            <a:pathLst>
              <a:path w="442678" h="590237" extrusionOk="0">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4"/>
          </a:solidFill>
          <a:ln w="254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0" name="Google Shape;150;p5"/>
          <p:cNvSpPr/>
          <p:nvPr/>
        </p:nvSpPr>
        <p:spPr>
          <a:xfrm>
            <a:off x="7449187" y="2901245"/>
            <a:ext cx="1774869" cy="1419896"/>
          </a:xfrm>
          <a:custGeom>
            <a:avLst/>
            <a:gdLst/>
            <a:ahLst/>
            <a:cxnLst/>
            <a:rect l="l" t="t" r="r" b="b"/>
            <a:pathLst>
              <a:path w="737797" h="590237" extrusionOk="0">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5"/>
          </a:solidFill>
          <a:ln w="254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51" name="Google Shape;151;p5"/>
          <p:cNvCxnSpPr/>
          <p:nvPr/>
        </p:nvCxnSpPr>
        <p:spPr>
          <a:xfrm rot="10800000" flipH="1">
            <a:off x="1316481" y="4922872"/>
            <a:ext cx="2425800" cy="523200"/>
          </a:xfrm>
          <a:prstGeom prst="bentConnector3">
            <a:avLst>
              <a:gd name="adj1" fmla="val -10401"/>
            </a:avLst>
          </a:prstGeom>
          <a:noFill/>
          <a:ln w="25400" cap="flat" cmpd="sng">
            <a:solidFill>
              <a:schemeClr val="accent1">
                <a:alpha val="69803"/>
              </a:schemeClr>
            </a:solidFill>
            <a:prstDash val="solid"/>
            <a:miter lim="800000"/>
            <a:headEnd type="oval" w="med" len="med"/>
            <a:tailEnd type="oval" w="med" len="med"/>
          </a:ln>
        </p:spPr>
      </p:cxnSp>
      <p:cxnSp>
        <p:nvCxnSpPr>
          <p:cNvPr id="152" name="Google Shape;152;p5"/>
          <p:cNvCxnSpPr/>
          <p:nvPr/>
        </p:nvCxnSpPr>
        <p:spPr>
          <a:xfrm rot="10800000" flipH="1">
            <a:off x="5037241" y="4909127"/>
            <a:ext cx="1542900" cy="558300"/>
          </a:xfrm>
          <a:prstGeom prst="bentConnector3">
            <a:avLst>
              <a:gd name="adj1" fmla="val -24257"/>
            </a:avLst>
          </a:prstGeom>
          <a:noFill/>
          <a:ln w="25400" cap="flat" cmpd="sng">
            <a:solidFill>
              <a:schemeClr val="accent3">
                <a:alpha val="69803"/>
              </a:schemeClr>
            </a:solidFill>
            <a:prstDash val="solid"/>
            <a:miter lim="800000"/>
            <a:headEnd type="oval" w="med" len="med"/>
            <a:tailEnd type="oval" w="med" len="med"/>
          </a:ln>
        </p:spPr>
      </p:cxnSp>
      <p:cxnSp>
        <p:nvCxnSpPr>
          <p:cNvPr id="153" name="Google Shape;153;p5"/>
          <p:cNvCxnSpPr/>
          <p:nvPr/>
        </p:nvCxnSpPr>
        <p:spPr>
          <a:xfrm rot="10800000">
            <a:off x="8782783" y="4946626"/>
            <a:ext cx="2038800" cy="520800"/>
          </a:xfrm>
          <a:prstGeom prst="bentConnector3">
            <a:avLst>
              <a:gd name="adj1" fmla="val -19611"/>
            </a:avLst>
          </a:prstGeom>
          <a:noFill/>
          <a:ln w="25400" cap="flat" cmpd="sng">
            <a:solidFill>
              <a:schemeClr val="accent5">
                <a:alpha val="69803"/>
              </a:schemeClr>
            </a:solidFill>
            <a:prstDash val="solid"/>
            <a:miter lim="800000"/>
            <a:headEnd type="oval" w="med" len="med"/>
            <a:tailEnd type="oval" w="med" len="med"/>
          </a:ln>
        </p:spPr>
      </p:cxnSp>
      <p:grpSp>
        <p:nvGrpSpPr>
          <p:cNvPr id="154" name="Google Shape;154;p5"/>
          <p:cNvGrpSpPr/>
          <p:nvPr/>
        </p:nvGrpSpPr>
        <p:grpSpPr>
          <a:xfrm>
            <a:off x="2416222" y="1644629"/>
            <a:ext cx="2045528" cy="911398"/>
            <a:chOff x="1418442" y="3789040"/>
            <a:chExt cx="2045528" cy="911398"/>
          </a:xfrm>
        </p:grpSpPr>
        <p:sp>
          <p:nvSpPr>
            <p:cNvPr id="155" name="Google Shape;155;p5"/>
            <p:cNvSpPr txBox="1"/>
            <p:nvPr/>
          </p:nvSpPr>
          <p:spPr>
            <a:xfrm>
              <a:off x="1418442" y="3789040"/>
              <a:ext cx="2038788" cy="276999"/>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n-US" sz="1200" b="1">
                  <a:solidFill>
                    <a:srgbClr val="3F3F3F"/>
                  </a:solidFill>
                  <a:latin typeface="Calibri"/>
                  <a:ea typeface="Calibri"/>
                  <a:cs typeface="Calibri"/>
                  <a:sym typeface="Calibri"/>
                </a:rPr>
                <a:t>transnational threats </a:t>
              </a:r>
              <a:endParaRPr sz="1200" b="1">
                <a:solidFill>
                  <a:srgbClr val="3F3F3F"/>
                </a:solidFill>
                <a:latin typeface="Calibri"/>
                <a:ea typeface="Calibri"/>
                <a:cs typeface="Calibri"/>
                <a:sym typeface="Calibri"/>
              </a:endParaRPr>
            </a:p>
          </p:txBody>
        </p:sp>
        <p:sp>
          <p:nvSpPr>
            <p:cNvPr id="156" name="Google Shape;156;p5"/>
            <p:cNvSpPr txBox="1"/>
            <p:nvPr/>
          </p:nvSpPr>
          <p:spPr>
            <a:xfrm>
              <a:off x="1419255" y="4054107"/>
              <a:ext cx="2044715" cy="646331"/>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illegal migration, drug trafficking, weapons of mass destruction</a:t>
              </a:r>
              <a:endParaRPr/>
            </a:p>
          </p:txBody>
        </p:sp>
      </p:grpSp>
      <p:cxnSp>
        <p:nvCxnSpPr>
          <p:cNvPr id="157" name="Google Shape;157;p5"/>
          <p:cNvCxnSpPr/>
          <p:nvPr/>
        </p:nvCxnSpPr>
        <p:spPr>
          <a:xfrm>
            <a:off x="2228690" y="1798518"/>
            <a:ext cx="2542200" cy="854100"/>
          </a:xfrm>
          <a:prstGeom prst="bentConnector3">
            <a:avLst>
              <a:gd name="adj1" fmla="val -6919"/>
            </a:avLst>
          </a:prstGeom>
          <a:noFill/>
          <a:ln w="25400" cap="flat" cmpd="sng">
            <a:solidFill>
              <a:schemeClr val="accent2">
                <a:alpha val="69803"/>
              </a:schemeClr>
            </a:solidFill>
            <a:prstDash val="solid"/>
            <a:miter lim="800000"/>
            <a:headEnd type="oval" w="med" len="med"/>
            <a:tailEnd type="oval" w="med" len="med"/>
          </a:ln>
        </p:spPr>
      </p:cxnSp>
      <p:grpSp>
        <p:nvGrpSpPr>
          <p:cNvPr id="158" name="Google Shape;158;p5"/>
          <p:cNvGrpSpPr/>
          <p:nvPr/>
        </p:nvGrpSpPr>
        <p:grpSpPr>
          <a:xfrm>
            <a:off x="8125642" y="1572244"/>
            <a:ext cx="2045528" cy="911398"/>
            <a:chOff x="1418442" y="3789040"/>
            <a:chExt cx="2045528" cy="911398"/>
          </a:xfrm>
        </p:grpSpPr>
        <p:sp>
          <p:nvSpPr>
            <p:cNvPr id="159" name="Google Shape;159;p5"/>
            <p:cNvSpPr txBox="1"/>
            <p:nvPr/>
          </p:nvSpPr>
          <p:spPr>
            <a:xfrm>
              <a:off x="1418442" y="3789040"/>
              <a:ext cx="2038788" cy="276999"/>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n-US" sz="1200" b="1">
                  <a:solidFill>
                    <a:srgbClr val="3F3F3F"/>
                  </a:solidFill>
                  <a:latin typeface="Calibri"/>
                  <a:ea typeface="Calibri"/>
                  <a:cs typeface="Calibri"/>
                  <a:sym typeface="Calibri"/>
                </a:rPr>
                <a:t>terrorist-related activities</a:t>
              </a:r>
              <a:endParaRPr sz="1200" b="1">
                <a:solidFill>
                  <a:srgbClr val="3F3F3F"/>
                </a:solidFill>
                <a:latin typeface="Calibri"/>
                <a:ea typeface="Calibri"/>
                <a:cs typeface="Calibri"/>
                <a:sym typeface="Calibri"/>
              </a:endParaRPr>
            </a:p>
          </p:txBody>
        </p:sp>
        <p:sp>
          <p:nvSpPr>
            <p:cNvPr id="160" name="Google Shape;160;p5"/>
            <p:cNvSpPr txBox="1"/>
            <p:nvPr/>
          </p:nvSpPr>
          <p:spPr>
            <a:xfrm>
              <a:off x="1419255" y="4054107"/>
              <a:ext cx="2044715" cy="646331"/>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funding terrorist organizations, proliferation of terrorist attacks, recruiting fighters</a:t>
              </a:r>
              <a:endParaRPr/>
            </a:p>
          </p:txBody>
        </p:sp>
      </p:grpSp>
      <p:cxnSp>
        <p:nvCxnSpPr>
          <p:cNvPr id="161" name="Google Shape;161;p5"/>
          <p:cNvCxnSpPr/>
          <p:nvPr/>
        </p:nvCxnSpPr>
        <p:spPr>
          <a:xfrm rot="10800000" flipH="1">
            <a:off x="7509998" y="1726268"/>
            <a:ext cx="2755800" cy="926100"/>
          </a:xfrm>
          <a:prstGeom prst="bentConnector3">
            <a:avLst>
              <a:gd name="adj1" fmla="val 117005"/>
            </a:avLst>
          </a:prstGeom>
          <a:noFill/>
          <a:ln w="25400" cap="flat" cmpd="sng">
            <a:solidFill>
              <a:schemeClr val="accent4">
                <a:alpha val="69803"/>
              </a:schemeClr>
            </a:solidFill>
            <a:prstDash val="solid"/>
            <a:miter lim="800000"/>
            <a:headEnd type="oval" w="med" len="med"/>
            <a:tailEnd type="oval" w="med" len="med"/>
          </a:ln>
        </p:spPr>
      </p:cxnSp>
      <p:cxnSp>
        <p:nvCxnSpPr>
          <p:cNvPr id="162" name="Google Shape;162;p5"/>
          <p:cNvCxnSpPr/>
          <p:nvPr/>
        </p:nvCxnSpPr>
        <p:spPr>
          <a:xfrm>
            <a:off x="4771036" y="2652368"/>
            <a:ext cx="0" cy="542524"/>
          </a:xfrm>
          <a:prstGeom prst="straightConnector1">
            <a:avLst/>
          </a:prstGeom>
          <a:noFill/>
          <a:ln w="25400" cap="flat" cmpd="sng">
            <a:solidFill>
              <a:schemeClr val="accent2">
                <a:alpha val="69803"/>
              </a:schemeClr>
            </a:solidFill>
            <a:prstDash val="solid"/>
            <a:miter lim="800000"/>
            <a:headEnd type="oval" w="med" len="med"/>
            <a:tailEnd type="oval" w="med" len="med"/>
          </a:ln>
        </p:spPr>
      </p:cxnSp>
      <p:cxnSp>
        <p:nvCxnSpPr>
          <p:cNvPr id="163" name="Google Shape;163;p5"/>
          <p:cNvCxnSpPr/>
          <p:nvPr/>
        </p:nvCxnSpPr>
        <p:spPr>
          <a:xfrm>
            <a:off x="3742323" y="4461831"/>
            <a:ext cx="0" cy="447149"/>
          </a:xfrm>
          <a:prstGeom prst="straightConnector1">
            <a:avLst/>
          </a:prstGeom>
          <a:noFill/>
          <a:ln w="25400" cap="flat" cmpd="sng">
            <a:solidFill>
              <a:schemeClr val="accent2">
                <a:alpha val="69803"/>
              </a:schemeClr>
            </a:solidFill>
            <a:prstDash val="solid"/>
            <a:miter lim="800000"/>
            <a:headEnd type="oval" w="med" len="med"/>
            <a:tailEnd type="oval" w="med" len="med"/>
          </a:ln>
        </p:spPr>
      </p:cxnSp>
      <p:cxnSp>
        <p:nvCxnSpPr>
          <p:cNvPr id="164" name="Google Shape;164;p5"/>
          <p:cNvCxnSpPr/>
          <p:nvPr/>
        </p:nvCxnSpPr>
        <p:spPr>
          <a:xfrm>
            <a:off x="6580243" y="4461831"/>
            <a:ext cx="6740" cy="447149"/>
          </a:xfrm>
          <a:prstGeom prst="straightConnector1">
            <a:avLst/>
          </a:prstGeom>
          <a:noFill/>
          <a:ln w="25400" cap="flat" cmpd="sng">
            <a:solidFill>
              <a:schemeClr val="accent2">
                <a:alpha val="69803"/>
              </a:schemeClr>
            </a:solidFill>
            <a:prstDash val="solid"/>
            <a:miter lim="800000"/>
            <a:headEnd type="oval" w="med" len="med"/>
            <a:tailEnd type="oval" w="med" len="med"/>
          </a:ln>
        </p:spPr>
      </p:cxnSp>
      <p:cxnSp>
        <p:nvCxnSpPr>
          <p:cNvPr id="165" name="Google Shape;165;p5"/>
          <p:cNvCxnSpPr/>
          <p:nvPr/>
        </p:nvCxnSpPr>
        <p:spPr>
          <a:xfrm>
            <a:off x="7509998" y="2652368"/>
            <a:ext cx="0" cy="542524"/>
          </a:xfrm>
          <a:prstGeom prst="straightConnector1">
            <a:avLst/>
          </a:prstGeom>
          <a:noFill/>
          <a:ln w="25400" cap="flat" cmpd="sng">
            <a:solidFill>
              <a:schemeClr val="accent2">
                <a:alpha val="69803"/>
              </a:schemeClr>
            </a:solidFill>
            <a:prstDash val="solid"/>
            <a:miter lim="800000"/>
            <a:headEnd type="oval" w="med" len="med"/>
            <a:tailEnd type="oval" w="med" len="med"/>
          </a:ln>
        </p:spPr>
      </p:cxnSp>
      <p:cxnSp>
        <p:nvCxnSpPr>
          <p:cNvPr id="166" name="Google Shape;166;p5"/>
          <p:cNvCxnSpPr/>
          <p:nvPr/>
        </p:nvCxnSpPr>
        <p:spPr>
          <a:xfrm>
            <a:off x="8782795" y="4380328"/>
            <a:ext cx="0" cy="542524"/>
          </a:xfrm>
          <a:prstGeom prst="straightConnector1">
            <a:avLst/>
          </a:prstGeom>
          <a:noFill/>
          <a:ln w="25400" cap="flat" cmpd="sng">
            <a:solidFill>
              <a:schemeClr val="accent2">
                <a:alpha val="69803"/>
              </a:schemeClr>
            </a:solidFill>
            <a:prstDash val="solid"/>
            <a:miter lim="800000"/>
            <a:headEnd type="oval" w="med" len="med"/>
            <a:tailEnd type="oval" w="med" len="med"/>
          </a:ln>
        </p:spPr>
      </p:cxnSp>
      <p:sp>
        <p:nvSpPr>
          <p:cNvPr id="167" name="Google Shape;167;p5"/>
          <p:cNvSpPr/>
          <p:nvPr/>
        </p:nvSpPr>
        <p:spPr>
          <a:xfrm>
            <a:off x="3899749" y="3373687"/>
            <a:ext cx="527335" cy="493633"/>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8" name="Google Shape;168;p5"/>
          <p:cNvSpPr/>
          <p:nvPr/>
        </p:nvSpPr>
        <p:spPr>
          <a:xfrm>
            <a:off x="5040092" y="3691336"/>
            <a:ext cx="316162" cy="774705"/>
          </a:xfrm>
          <a:custGeom>
            <a:avLst/>
            <a:gdLst/>
            <a:ahLst/>
            <a:cxnLst/>
            <a:rect l="l" t="t" r="r" b="b"/>
            <a:pathLst>
              <a:path w="1060423" h="2598393" extrusionOk="0">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9" name="Google Shape;169;p5"/>
          <p:cNvSpPr/>
          <p:nvPr/>
        </p:nvSpPr>
        <p:spPr>
          <a:xfrm>
            <a:off x="5975660" y="3396495"/>
            <a:ext cx="529844" cy="448015"/>
          </a:xfrm>
          <a:custGeom>
            <a:avLst/>
            <a:gdLst/>
            <a:ahLst/>
            <a:cxnLst/>
            <a:rect l="l" t="t" r="r" b="b"/>
            <a:pathLst>
              <a:path w="2736304" h="2313707" extrusionOk="0">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70" name="Google Shape;170;p5"/>
          <p:cNvSpPr/>
          <p:nvPr/>
        </p:nvSpPr>
        <p:spPr>
          <a:xfrm>
            <a:off x="7019957" y="3836229"/>
            <a:ext cx="514505" cy="514505"/>
          </a:xfrm>
          <a:custGeom>
            <a:avLst/>
            <a:gdLst/>
            <a:ahLst/>
            <a:cxnLst/>
            <a:rect l="l" t="t" r="r" b="b"/>
            <a:pathLst>
              <a:path w="3240000" h="3240000" extrusionOk="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71" name="Google Shape;171;p5"/>
          <p:cNvSpPr/>
          <p:nvPr/>
        </p:nvSpPr>
        <p:spPr>
          <a:xfrm>
            <a:off x="8034404" y="3314745"/>
            <a:ext cx="501857" cy="554554"/>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pic>
        <p:nvPicPr>
          <p:cNvPr id="172" name="Google Shape;172;p5"/>
          <p:cNvPicPr preferRelativeResize="0"/>
          <p:nvPr/>
        </p:nvPicPr>
        <p:blipFill rotWithShape="1">
          <a:blip r:embed="rId3">
            <a:alphaModFix/>
          </a:blip>
          <a:srcRect/>
          <a:stretch/>
        </p:blipFill>
        <p:spPr>
          <a:xfrm>
            <a:off x="0" y="748"/>
            <a:ext cx="12192000" cy="1564650"/>
          </a:xfrm>
          <a:prstGeom prst="rect">
            <a:avLst/>
          </a:prstGeom>
          <a:noFill/>
          <a:ln>
            <a:noFill/>
          </a:ln>
        </p:spPr>
      </p:pic>
      <p:pic>
        <p:nvPicPr>
          <p:cNvPr id="173" name="Google Shape;173;p5"/>
          <p:cNvPicPr preferRelativeResize="0"/>
          <p:nvPr/>
        </p:nvPicPr>
        <p:blipFill rotWithShape="1">
          <a:blip r:embed="rId4">
            <a:alphaModFix/>
          </a:blip>
          <a:srcRect/>
          <a:stretch/>
        </p:blipFill>
        <p:spPr>
          <a:xfrm>
            <a:off x="0" y="5550857"/>
            <a:ext cx="12192000" cy="1349238"/>
          </a:xfrm>
          <a:prstGeom prst="rect">
            <a:avLst/>
          </a:prstGeom>
          <a:noFill/>
          <a:ln>
            <a:noFill/>
          </a:ln>
        </p:spPr>
      </p:pic>
      <p:grpSp>
        <p:nvGrpSpPr>
          <p:cNvPr id="174" name="Google Shape;174;p5"/>
          <p:cNvGrpSpPr/>
          <p:nvPr/>
        </p:nvGrpSpPr>
        <p:grpSpPr>
          <a:xfrm>
            <a:off x="9913689" y="5351061"/>
            <a:ext cx="2045528" cy="726732"/>
            <a:chOff x="1418442" y="3789040"/>
            <a:chExt cx="2045528" cy="726732"/>
          </a:xfrm>
        </p:grpSpPr>
        <p:sp>
          <p:nvSpPr>
            <p:cNvPr id="175" name="Google Shape;175;p5"/>
            <p:cNvSpPr txBox="1"/>
            <p:nvPr/>
          </p:nvSpPr>
          <p:spPr>
            <a:xfrm>
              <a:off x="1418442" y="3789040"/>
              <a:ext cx="2038788" cy="276999"/>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n-US" sz="1200" b="1">
                  <a:solidFill>
                    <a:srgbClr val="3F3F3F"/>
                  </a:solidFill>
                  <a:latin typeface="Calibri"/>
                  <a:ea typeface="Calibri"/>
                  <a:cs typeface="Calibri"/>
                  <a:sym typeface="Calibri"/>
                </a:rPr>
                <a:t>espionage </a:t>
              </a:r>
              <a:endParaRPr sz="1200" b="1">
                <a:solidFill>
                  <a:srgbClr val="3F3F3F"/>
                </a:solidFill>
                <a:latin typeface="Calibri"/>
                <a:ea typeface="Calibri"/>
                <a:cs typeface="Calibri"/>
                <a:sym typeface="Calibri"/>
              </a:endParaRPr>
            </a:p>
          </p:txBody>
        </p:sp>
        <p:sp>
          <p:nvSpPr>
            <p:cNvPr id="176" name="Google Shape;176;p5"/>
            <p:cNvSpPr txBox="1"/>
            <p:nvPr/>
          </p:nvSpPr>
          <p:spPr>
            <a:xfrm>
              <a:off x="1419255" y="4054107"/>
              <a:ext cx="2044715" cy="461665"/>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in any societal domain – military, economy etc.</a:t>
              </a:r>
              <a:endParaRPr sz="1200">
                <a:solidFill>
                  <a:srgbClr val="3F3F3F"/>
                </a:solidFill>
                <a:latin typeface="Arial"/>
                <a:ea typeface="Arial"/>
                <a:cs typeface="Arial"/>
                <a:sym typeface="Arial"/>
              </a:endParaRPr>
            </a:p>
          </p:txBody>
        </p:sp>
      </p:grpSp>
      <p:grpSp>
        <p:nvGrpSpPr>
          <p:cNvPr id="177" name="Google Shape;177;p5"/>
          <p:cNvGrpSpPr/>
          <p:nvPr/>
        </p:nvGrpSpPr>
        <p:grpSpPr>
          <a:xfrm>
            <a:off x="5218731" y="5313533"/>
            <a:ext cx="2643761" cy="726732"/>
            <a:chOff x="1418442" y="3789040"/>
            <a:chExt cx="2045528" cy="726732"/>
          </a:xfrm>
        </p:grpSpPr>
        <p:sp>
          <p:nvSpPr>
            <p:cNvPr id="178" name="Google Shape;178;p5"/>
            <p:cNvSpPr txBox="1"/>
            <p:nvPr/>
          </p:nvSpPr>
          <p:spPr>
            <a:xfrm>
              <a:off x="1418442" y="3789040"/>
              <a:ext cx="2038788" cy="276999"/>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n-US" sz="1200" b="1">
                  <a:solidFill>
                    <a:srgbClr val="3F3F3F"/>
                  </a:solidFill>
                  <a:latin typeface="Calibri"/>
                  <a:ea typeface="Calibri"/>
                  <a:cs typeface="Calibri"/>
                  <a:sym typeface="Calibri"/>
                </a:rPr>
                <a:t>cyberintelligence &amp; cybersecurity </a:t>
              </a:r>
              <a:endParaRPr sz="1200" b="1">
                <a:solidFill>
                  <a:srgbClr val="3F3F3F"/>
                </a:solidFill>
                <a:latin typeface="Calibri"/>
                <a:ea typeface="Calibri"/>
                <a:cs typeface="Calibri"/>
                <a:sym typeface="Calibri"/>
              </a:endParaRPr>
            </a:p>
          </p:txBody>
        </p:sp>
        <p:sp>
          <p:nvSpPr>
            <p:cNvPr id="179" name="Google Shape;179;p5"/>
            <p:cNvSpPr txBox="1"/>
            <p:nvPr/>
          </p:nvSpPr>
          <p:spPr>
            <a:xfrm>
              <a:off x="1419255" y="4054107"/>
              <a:ext cx="2044715" cy="461665"/>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cyber aggressions targeting both individuals and critical infrastructures</a:t>
              </a:r>
              <a:endParaRPr/>
            </a:p>
          </p:txBody>
        </p:sp>
      </p:grpSp>
      <p:grpSp>
        <p:nvGrpSpPr>
          <p:cNvPr id="180" name="Google Shape;180;p5"/>
          <p:cNvGrpSpPr/>
          <p:nvPr/>
        </p:nvGrpSpPr>
        <p:grpSpPr>
          <a:xfrm>
            <a:off x="1544237" y="5313533"/>
            <a:ext cx="2801945" cy="1032782"/>
            <a:chOff x="1418442" y="3789040"/>
            <a:chExt cx="2044715" cy="722756"/>
          </a:xfrm>
        </p:grpSpPr>
        <p:sp>
          <p:nvSpPr>
            <p:cNvPr id="181" name="Google Shape;181;p5"/>
            <p:cNvSpPr txBox="1"/>
            <p:nvPr/>
          </p:nvSpPr>
          <p:spPr>
            <a:xfrm>
              <a:off x="1418442" y="3789040"/>
              <a:ext cx="2038788" cy="461665"/>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n-US" sz="1200" b="1">
                  <a:solidFill>
                    <a:srgbClr val="3F3F3F"/>
                  </a:solidFill>
                  <a:latin typeface="Calibri"/>
                  <a:ea typeface="Calibri"/>
                  <a:cs typeface="Calibri"/>
                  <a:sym typeface="Calibri"/>
                </a:rPr>
                <a:t>activity that interferes with constitutional-set values </a:t>
              </a:r>
              <a:endParaRPr sz="1200" b="1">
                <a:solidFill>
                  <a:srgbClr val="3F3F3F"/>
                </a:solidFill>
                <a:latin typeface="Calibri"/>
                <a:ea typeface="Calibri"/>
                <a:cs typeface="Calibri"/>
                <a:sym typeface="Calibri"/>
              </a:endParaRPr>
            </a:p>
          </p:txBody>
        </p:sp>
        <p:sp>
          <p:nvSpPr>
            <p:cNvPr id="182" name="Google Shape;182;p5"/>
            <p:cNvSpPr txBox="1"/>
            <p:nvPr/>
          </p:nvSpPr>
          <p:spPr>
            <a:xfrm>
              <a:off x="1418442" y="4059484"/>
              <a:ext cx="2044715" cy="452312"/>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fundamental rights and freedoms, extremist views that may affect social stability</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aphicFrame>
        <p:nvGraphicFramePr>
          <p:cNvPr id="188" name="Google Shape;188;p6"/>
          <p:cNvGraphicFramePr/>
          <p:nvPr/>
        </p:nvGraphicFramePr>
        <p:xfrm>
          <a:off x="173821" y="1927951"/>
          <a:ext cx="3000000" cy="3000000"/>
        </p:xfrm>
        <a:graphic>
          <a:graphicData uri="http://schemas.openxmlformats.org/drawingml/2006/table">
            <a:tbl>
              <a:tblPr firstRow="1" bandRow="1">
                <a:noFill/>
                <a:tableStyleId>{C9DAC1AC-DCE7-477F-8E5F-153D6798E1D4}</a:tableStyleId>
              </a:tblPr>
              <a:tblGrid>
                <a:gridCol w="2007100">
                  <a:extLst>
                    <a:ext uri="{9D8B030D-6E8A-4147-A177-3AD203B41FA5}">
                      <a16:colId xmlns:a16="http://schemas.microsoft.com/office/drawing/2014/main" val="20000"/>
                    </a:ext>
                  </a:extLst>
                </a:gridCol>
                <a:gridCol w="2007100">
                  <a:extLst>
                    <a:ext uri="{9D8B030D-6E8A-4147-A177-3AD203B41FA5}">
                      <a16:colId xmlns:a16="http://schemas.microsoft.com/office/drawing/2014/main" val="20001"/>
                    </a:ext>
                  </a:extLst>
                </a:gridCol>
                <a:gridCol w="2007100">
                  <a:extLst>
                    <a:ext uri="{9D8B030D-6E8A-4147-A177-3AD203B41FA5}">
                      <a16:colId xmlns:a16="http://schemas.microsoft.com/office/drawing/2014/main" val="20002"/>
                    </a:ext>
                  </a:extLst>
                </a:gridCol>
              </a:tblGrid>
              <a:tr h="433400">
                <a:tc>
                  <a:txBody>
                    <a:bodyPr/>
                    <a:lstStyle/>
                    <a:p>
                      <a:pPr marL="0" marR="0" lvl="0" indent="0" algn="ctr" rtl="0">
                        <a:spcBef>
                          <a:spcPts val="0"/>
                        </a:spcBef>
                        <a:spcAft>
                          <a:spcPts val="0"/>
                        </a:spcAft>
                        <a:buNone/>
                      </a:pPr>
                      <a:r>
                        <a:rPr lang="en-US" sz="1800" u="none" strike="noStrike" cap="none"/>
                        <a:t>INPUT DATA</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ALGORITHM</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OUTPUT DATA</a:t>
                      </a:r>
                      <a:endParaRPr sz="1800" u="none" strike="noStrike" cap="none"/>
                    </a:p>
                  </a:txBody>
                  <a:tcPr marL="91450" marR="91450" marT="45725" marB="45725"/>
                </a:tc>
                <a:extLst>
                  <a:ext uri="{0D108BD9-81ED-4DB2-BD59-A6C34878D82A}">
                    <a16:rowId xmlns:a16="http://schemas.microsoft.com/office/drawing/2014/main" val="10000"/>
                  </a:ext>
                </a:extLst>
              </a:tr>
              <a:tr h="436950">
                <a:tc>
                  <a:txBody>
                    <a:bodyPr/>
                    <a:lstStyle/>
                    <a:p>
                      <a:pPr marL="0" marR="0" lvl="0" indent="0" algn="ctr" rtl="0">
                        <a:spcBef>
                          <a:spcPts val="0"/>
                        </a:spcBef>
                        <a:spcAft>
                          <a:spcPts val="0"/>
                        </a:spcAft>
                        <a:buNone/>
                      </a:pPr>
                      <a:r>
                        <a:rPr lang="en-US" sz="1800" u="none" strike="noStrike" cap="none"/>
                        <a:t>Stages 1-2</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Stages 3-4</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Stage 5</a:t>
                      </a:r>
                      <a:endParaRPr sz="1800" u="none" strike="noStrike" cap="none"/>
                    </a:p>
                  </a:txBody>
                  <a:tcPr marL="91450" marR="91450" marT="45725" marB="45725"/>
                </a:tc>
                <a:extLst>
                  <a:ext uri="{0D108BD9-81ED-4DB2-BD59-A6C34878D82A}">
                    <a16:rowId xmlns:a16="http://schemas.microsoft.com/office/drawing/2014/main" val="10001"/>
                  </a:ext>
                </a:extLst>
              </a:tr>
            </a:tbl>
          </a:graphicData>
        </a:graphic>
      </p:graphicFrame>
      <p:pic>
        <p:nvPicPr>
          <p:cNvPr id="189" name="Google Shape;189;p6"/>
          <p:cNvPicPr preferRelativeResize="0"/>
          <p:nvPr/>
        </p:nvPicPr>
        <p:blipFill rotWithShape="1">
          <a:blip r:embed="rId3">
            <a:alphaModFix/>
          </a:blip>
          <a:srcRect/>
          <a:stretch/>
        </p:blipFill>
        <p:spPr>
          <a:xfrm>
            <a:off x="0" y="0"/>
            <a:ext cx="12192000" cy="1564650"/>
          </a:xfrm>
          <a:prstGeom prst="rect">
            <a:avLst/>
          </a:prstGeom>
          <a:noFill/>
          <a:ln>
            <a:noFill/>
          </a:ln>
        </p:spPr>
      </p:pic>
      <p:pic>
        <p:nvPicPr>
          <p:cNvPr id="190" name="Google Shape;190;p6"/>
          <p:cNvPicPr preferRelativeResize="0"/>
          <p:nvPr/>
        </p:nvPicPr>
        <p:blipFill rotWithShape="1">
          <a:blip r:embed="rId4">
            <a:alphaModFix/>
          </a:blip>
          <a:srcRect/>
          <a:stretch/>
        </p:blipFill>
        <p:spPr>
          <a:xfrm>
            <a:off x="0" y="5550857"/>
            <a:ext cx="12192000" cy="1349238"/>
          </a:xfrm>
          <a:prstGeom prst="rect">
            <a:avLst/>
          </a:prstGeom>
          <a:noFill/>
          <a:ln>
            <a:noFill/>
          </a:ln>
        </p:spPr>
      </p:pic>
      <p:sp>
        <p:nvSpPr>
          <p:cNvPr id="191" name="Google Shape;191;p6"/>
          <p:cNvSpPr/>
          <p:nvPr/>
        </p:nvSpPr>
        <p:spPr>
          <a:xfrm>
            <a:off x="5634523" y="1564650"/>
            <a:ext cx="5520600" cy="3557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Intelligence cycle</a:t>
            </a:r>
            <a:endParaRPr sz="1800" b="0" i="0" u="none" strike="noStrike" cap="none">
              <a:solidFill>
                <a:schemeClr val="dk1"/>
              </a:solidFill>
              <a:latin typeface="Arial"/>
              <a:ea typeface="Arial"/>
              <a:cs typeface="Arial"/>
              <a:sym typeface="Arial"/>
            </a:endParaRPr>
          </a:p>
          <a:p>
            <a:pPr marL="228600" marR="0" lvl="2" indent="-114300" algn="l" rtl="0">
              <a:lnSpc>
                <a:spcPct val="75000"/>
              </a:lnSpc>
              <a:spcBef>
                <a:spcPts val="18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request </a:t>
            </a:r>
            <a:endParaRPr sz="1800" b="0" i="0" u="none" strike="noStrike" cap="none">
              <a:solidFill>
                <a:schemeClr val="dk1"/>
              </a:solidFill>
              <a:latin typeface="Arial"/>
              <a:ea typeface="Arial"/>
              <a:cs typeface="Arial"/>
              <a:sym typeface="Arial"/>
            </a:endParaRPr>
          </a:p>
          <a:p>
            <a:pPr marL="228600" marR="0" lvl="2" indent="0" algn="l" rtl="0">
              <a:lnSpc>
                <a:spcPct val="75000"/>
              </a:lnSpc>
              <a:spcBef>
                <a:spcPts val="18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28600" marR="0" lvl="2" indent="-114300" algn="l" rtl="0">
              <a:lnSpc>
                <a:spcPct val="75000"/>
              </a:lnSpc>
              <a:spcBef>
                <a:spcPts val="18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collection</a:t>
            </a:r>
            <a:endParaRPr sz="1800" b="0" i="0" u="none" strike="noStrike" cap="none">
              <a:solidFill>
                <a:schemeClr val="dk1"/>
              </a:solidFill>
              <a:latin typeface="Arial"/>
              <a:ea typeface="Arial"/>
              <a:cs typeface="Arial"/>
              <a:sym typeface="Arial"/>
            </a:endParaRPr>
          </a:p>
          <a:p>
            <a:pPr marL="228600" marR="0" lvl="2" indent="0" algn="l" rtl="0">
              <a:lnSpc>
                <a:spcPct val="75000"/>
              </a:lnSpc>
              <a:spcBef>
                <a:spcPts val="18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28600" marR="0" lvl="2" indent="-114300" algn="l" rtl="0">
              <a:lnSpc>
                <a:spcPct val="75000"/>
              </a:lnSpc>
              <a:spcBef>
                <a:spcPts val="18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processing</a:t>
            </a:r>
            <a:endParaRPr sz="1800" b="0" i="0" u="none" strike="noStrike" cap="none">
              <a:solidFill>
                <a:schemeClr val="dk1"/>
              </a:solidFill>
              <a:latin typeface="Arial"/>
              <a:ea typeface="Arial"/>
              <a:cs typeface="Arial"/>
              <a:sym typeface="Arial"/>
            </a:endParaRPr>
          </a:p>
          <a:p>
            <a:pPr marL="228600" marR="0" lvl="2" indent="0" algn="l" rtl="0">
              <a:lnSpc>
                <a:spcPct val="75000"/>
              </a:lnSpc>
              <a:spcBef>
                <a:spcPts val="18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28600" marR="0" lvl="2" indent="-114300" algn="l" rtl="0">
              <a:lnSpc>
                <a:spcPct val="75000"/>
              </a:lnSpc>
              <a:spcBef>
                <a:spcPts val="18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analysis</a:t>
            </a:r>
            <a:endParaRPr sz="1800" b="0" i="0" u="none" strike="noStrike" cap="none">
              <a:solidFill>
                <a:schemeClr val="dk1"/>
              </a:solidFill>
              <a:latin typeface="Arial"/>
              <a:ea typeface="Arial"/>
              <a:cs typeface="Arial"/>
              <a:sym typeface="Arial"/>
            </a:endParaRPr>
          </a:p>
          <a:p>
            <a:pPr marL="228600" marR="0" lvl="2" indent="0" algn="l" rtl="0">
              <a:lnSpc>
                <a:spcPct val="75000"/>
              </a:lnSpc>
              <a:spcBef>
                <a:spcPts val="18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28600" marR="0" lvl="2" indent="-114300" algn="l" rtl="0">
              <a:lnSpc>
                <a:spcPct val="75000"/>
              </a:lnSpc>
              <a:spcBef>
                <a:spcPts val="18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dissemination</a:t>
            </a:r>
            <a:endParaRPr sz="1800" b="0" i="0" u="none" strike="noStrike" cap="none">
              <a:solidFill>
                <a:schemeClr val="dk1"/>
              </a:solidFill>
              <a:latin typeface="Arial"/>
              <a:ea typeface="Arial"/>
              <a:cs typeface="Arial"/>
              <a:sym typeface="Arial"/>
            </a:endParaRPr>
          </a:p>
          <a:p>
            <a:pPr marL="228600" marR="0" lvl="2" indent="0" algn="l" rtl="0">
              <a:lnSpc>
                <a:spcPct val="75000"/>
              </a:lnSpc>
              <a:spcBef>
                <a:spcPts val="18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EFF8FC"/>
            </a:gs>
            <a:gs pos="74000">
              <a:srgbClr val="7BC0E8"/>
            </a:gs>
            <a:gs pos="83000">
              <a:srgbClr val="7BC0E8"/>
            </a:gs>
            <a:gs pos="100000">
              <a:srgbClr val="A6D5F0"/>
            </a:gs>
          </a:gsLst>
          <a:lin ang="5400000" scaled="0"/>
        </a:gradFill>
        <a:effectLst/>
      </p:bgPr>
    </p:bg>
    <p:spTree>
      <p:nvGrpSpPr>
        <p:cNvPr id="1" name="Shape 196"/>
        <p:cNvGrpSpPr/>
        <p:nvPr/>
      </p:nvGrpSpPr>
      <p:grpSpPr>
        <a:xfrm>
          <a:off x="0" y="0"/>
          <a:ext cx="0" cy="0"/>
          <a:chOff x="0" y="0"/>
          <a:chExt cx="0" cy="0"/>
        </a:xfrm>
      </p:grpSpPr>
      <p:sp>
        <p:nvSpPr>
          <p:cNvPr id="197" name="Google Shape;197;p7"/>
          <p:cNvSpPr/>
          <p:nvPr/>
        </p:nvSpPr>
        <p:spPr>
          <a:xfrm rot="-5400000">
            <a:off x="2671330" y="68088"/>
            <a:ext cx="1062000" cy="4550562"/>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198" name="Google Shape;198;p7"/>
          <p:cNvSpPr/>
          <p:nvPr/>
        </p:nvSpPr>
        <p:spPr>
          <a:xfrm rot="-5400000">
            <a:off x="2315238" y="1484089"/>
            <a:ext cx="1062000" cy="3838387"/>
          </a:xfrm>
          <a:prstGeom prst="round2Same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199" name="Google Shape;199;p7"/>
          <p:cNvSpPr/>
          <p:nvPr/>
        </p:nvSpPr>
        <p:spPr>
          <a:xfrm rot="-5400000">
            <a:off x="2315238" y="2544003"/>
            <a:ext cx="1062000" cy="3838387"/>
          </a:xfrm>
          <a:prstGeom prst="round2SameRect">
            <a:avLst>
              <a:gd name="adj1" fmla="val 50000"/>
              <a:gd name="adj2" fmla="val 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200" name="Google Shape;200;p7"/>
          <p:cNvSpPr/>
          <p:nvPr/>
        </p:nvSpPr>
        <p:spPr>
          <a:xfrm>
            <a:off x="1045622" y="1911367"/>
            <a:ext cx="864000" cy="864000"/>
          </a:xfrm>
          <a:prstGeom prst="ellipse">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201" name="Google Shape;201;p7"/>
          <p:cNvSpPr/>
          <p:nvPr/>
        </p:nvSpPr>
        <p:spPr>
          <a:xfrm>
            <a:off x="1045622" y="2971282"/>
            <a:ext cx="864000" cy="864000"/>
          </a:xfrm>
          <a:prstGeom prst="ellipse">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202" name="Google Shape;202;p7"/>
          <p:cNvSpPr/>
          <p:nvPr/>
        </p:nvSpPr>
        <p:spPr>
          <a:xfrm>
            <a:off x="1045622" y="4031195"/>
            <a:ext cx="864000" cy="864000"/>
          </a:xfrm>
          <a:prstGeom prst="ellipse">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203" name="Google Shape;203;p7"/>
          <p:cNvSpPr/>
          <p:nvPr/>
        </p:nvSpPr>
        <p:spPr>
          <a:xfrm>
            <a:off x="1297075" y="3250789"/>
            <a:ext cx="369682" cy="324000"/>
          </a:xfrm>
          <a:custGeom>
            <a:avLst/>
            <a:gdLst/>
            <a:ahLst/>
            <a:cxnLst/>
            <a:rect l="l" t="t" r="r" b="b"/>
            <a:pathLst>
              <a:path w="4088377" h="3321003" extrusionOk="0">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204" name="Google Shape;204;p7"/>
          <p:cNvSpPr/>
          <p:nvPr/>
        </p:nvSpPr>
        <p:spPr>
          <a:xfrm>
            <a:off x="1296161" y="4276645"/>
            <a:ext cx="363163" cy="360634"/>
          </a:xfrm>
          <a:custGeom>
            <a:avLst/>
            <a:gdLst/>
            <a:ahLst/>
            <a:cxnLst/>
            <a:rect l="l" t="t" r="r" b="b"/>
            <a:pathLst>
              <a:path w="3821708" h="3795110" extrusionOk="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dk1"/>
              </a:solidFill>
              <a:latin typeface="Arial"/>
              <a:ea typeface="Arial"/>
              <a:cs typeface="Arial"/>
              <a:sym typeface="Arial"/>
            </a:endParaRPr>
          </a:p>
        </p:txBody>
      </p:sp>
      <p:sp>
        <p:nvSpPr>
          <p:cNvPr id="205" name="Google Shape;205;p7"/>
          <p:cNvSpPr/>
          <p:nvPr/>
        </p:nvSpPr>
        <p:spPr>
          <a:xfrm>
            <a:off x="1306098" y="2162165"/>
            <a:ext cx="343090" cy="357392"/>
          </a:xfrm>
          <a:custGeom>
            <a:avLst/>
            <a:gdLst/>
            <a:ahLst/>
            <a:cxnLst/>
            <a:rect l="l" t="t" r="r" b="b"/>
            <a:pathLst>
              <a:path w="4088964" h="4259405" extrusionOk="0">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206" name="Google Shape;206;p7"/>
          <p:cNvSpPr/>
          <p:nvPr/>
        </p:nvSpPr>
        <p:spPr>
          <a:xfrm>
            <a:off x="3874195" y="3903785"/>
            <a:ext cx="4152900" cy="1093647"/>
          </a:xfrm>
          <a:custGeom>
            <a:avLst/>
            <a:gdLst/>
            <a:ahLst/>
            <a:cxnLst/>
            <a:rect l="l" t="t" r="r" b="b"/>
            <a:pathLst>
              <a:path w="4152900" h="1057275" extrusionOk="0">
                <a:moveTo>
                  <a:pt x="6668" y="648653"/>
                </a:moveTo>
                <a:cubicBezTo>
                  <a:pt x="20955" y="660082"/>
                  <a:pt x="42863" y="630555"/>
                  <a:pt x="58103" y="617220"/>
                </a:cubicBezTo>
                <a:cubicBezTo>
                  <a:pt x="124778" y="559117"/>
                  <a:pt x="171450" y="483870"/>
                  <a:pt x="206693" y="402907"/>
                </a:cubicBezTo>
                <a:cubicBezTo>
                  <a:pt x="239078" y="331470"/>
                  <a:pt x="263843" y="258128"/>
                  <a:pt x="280035" y="181928"/>
                </a:cubicBezTo>
                <a:cubicBezTo>
                  <a:pt x="287655" y="147638"/>
                  <a:pt x="297180" y="115253"/>
                  <a:pt x="315278" y="85725"/>
                </a:cubicBezTo>
                <a:cubicBezTo>
                  <a:pt x="319088" y="79057"/>
                  <a:pt x="322898" y="71438"/>
                  <a:pt x="331470" y="71438"/>
                </a:cubicBezTo>
                <a:cubicBezTo>
                  <a:pt x="342900" y="71438"/>
                  <a:pt x="345758" y="80963"/>
                  <a:pt x="347663" y="90488"/>
                </a:cubicBezTo>
                <a:cubicBezTo>
                  <a:pt x="353378" y="113347"/>
                  <a:pt x="358140" y="135255"/>
                  <a:pt x="361950" y="159067"/>
                </a:cubicBezTo>
                <a:cubicBezTo>
                  <a:pt x="401003" y="443865"/>
                  <a:pt x="470535" y="719138"/>
                  <a:pt x="574358" y="987742"/>
                </a:cubicBezTo>
                <a:cubicBezTo>
                  <a:pt x="582930" y="1010603"/>
                  <a:pt x="591503" y="1033463"/>
                  <a:pt x="599123" y="1056323"/>
                </a:cubicBezTo>
                <a:lnTo>
                  <a:pt x="1283970" y="1056323"/>
                </a:lnTo>
                <a:cubicBezTo>
                  <a:pt x="1309688" y="991553"/>
                  <a:pt x="1347788" y="932497"/>
                  <a:pt x="1400175" y="882015"/>
                </a:cubicBezTo>
                <a:cubicBezTo>
                  <a:pt x="1437323" y="845820"/>
                  <a:pt x="1471613" y="806767"/>
                  <a:pt x="1508760" y="768667"/>
                </a:cubicBezTo>
                <a:cubicBezTo>
                  <a:pt x="1558290" y="717232"/>
                  <a:pt x="1624013" y="710565"/>
                  <a:pt x="1689735" y="706755"/>
                </a:cubicBezTo>
                <a:cubicBezTo>
                  <a:pt x="1783080" y="701992"/>
                  <a:pt x="1875473" y="708660"/>
                  <a:pt x="1968818" y="701040"/>
                </a:cubicBezTo>
                <a:cubicBezTo>
                  <a:pt x="2179320" y="683895"/>
                  <a:pt x="2371725" y="620078"/>
                  <a:pt x="2546985" y="502920"/>
                </a:cubicBezTo>
                <a:cubicBezTo>
                  <a:pt x="2574608" y="484822"/>
                  <a:pt x="2583180" y="489585"/>
                  <a:pt x="2591753" y="518160"/>
                </a:cubicBezTo>
                <a:cubicBezTo>
                  <a:pt x="2598420" y="540067"/>
                  <a:pt x="2607945" y="561975"/>
                  <a:pt x="2619375" y="582930"/>
                </a:cubicBezTo>
                <a:cubicBezTo>
                  <a:pt x="2684145" y="702945"/>
                  <a:pt x="2704148" y="831532"/>
                  <a:pt x="2704148" y="965835"/>
                </a:cubicBezTo>
                <a:cubicBezTo>
                  <a:pt x="2704148" y="996315"/>
                  <a:pt x="2704148" y="1026795"/>
                  <a:pt x="2703195" y="1057275"/>
                </a:cubicBezTo>
                <a:lnTo>
                  <a:pt x="3198495" y="1057275"/>
                </a:lnTo>
                <a:cubicBezTo>
                  <a:pt x="3228023" y="922020"/>
                  <a:pt x="3252788" y="785813"/>
                  <a:pt x="3264218" y="647700"/>
                </a:cubicBezTo>
                <a:cubicBezTo>
                  <a:pt x="3265170" y="634365"/>
                  <a:pt x="3268980" y="622935"/>
                  <a:pt x="3283268" y="620078"/>
                </a:cubicBezTo>
                <a:cubicBezTo>
                  <a:pt x="3299460" y="617220"/>
                  <a:pt x="3315653" y="616267"/>
                  <a:pt x="3325178" y="632460"/>
                </a:cubicBezTo>
                <a:cubicBezTo>
                  <a:pt x="3336608" y="650557"/>
                  <a:pt x="3348038" y="667703"/>
                  <a:pt x="3356610" y="686753"/>
                </a:cubicBezTo>
                <a:cubicBezTo>
                  <a:pt x="3382328" y="747713"/>
                  <a:pt x="3418523" y="802005"/>
                  <a:pt x="3460433" y="852488"/>
                </a:cubicBezTo>
                <a:cubicBezTo>
                  <a:pt x="3513773" y="918210"/>
                  <a:pt x="3564255" y="986790"/>
                  <a:pt x="3610928" y="1057275"/>
                </a:cubicBezTo>
                <a:lnTo>
                  <a:pt x="4154805" y="1057275"/>
                </a:lnTo>
                <a:cubicBezTo>
                  <a:pt x="4102418" y="828675"/>
                  <a:pt x="4059555" y="597217"/>
                  <a:pt x="4009073" y="368617"/>
                </a:cubicBezTo>
                <a:cubicBezTo>
                  <a:pt x="3982403" y="245745"/>
                  <a:pt x="3948113" y="124778"/>
                  <a:pt x="3931920" y="0"/>
                </a:cubicBezTo>
                <a:lnTo>
                  <a:pt x="244793" y="0"/>
                </a:lnTo>
                <a:cubicBezTo>
                  <a:pt x="207645" y="205740"/>
                  <a:pt x="131445" y="402907"/>
                  <a:pt x="23813" y="591503"/>
                </a:cubicBezTo>
                <a:cubicBezTo>
                  <a:pt x="16193" y="603885"/>
                  <a:pt x="1905" y="619125"/>
                  <a:pt x="0" y="632460"/>
                </a:cubicBezTo>
                <a:lnTo>
                  <a:pt x="0" y="638175"/>
                </a:lnTo>
                <a:cubicBezTo>
                  <a:pt x="953" y="641985"/>
                  <a:pt x="2858" y="645795"/>
                  <a:pt x="6668" y="6486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7" name="Google Shape;207;p7"/>
          <p:cNvSpPr/>
          <p:nvPr/>
        </p:nvSpPr>
        <p:spPr>
          <a:xfrm>
            <a:off x="4234240" y="1134080"/>
            <a:ext cx="5762625" cy="1743075"/>
          </a:xfrm>
          <a:custGeom>
            <a:avLst/>
            <a:gdLst/>
            <a:ahLst/>
            <a:cxnLst/>
            <a:rect l="l" t="t" r="r" b="b"/>
            <a:pathLst>
              <a:path w="5762625" h="1743075" extrusionOk="0">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44980" y="818210"/>
                  <a:pt x="1654493" y="780110"/>
                </a:cubicBezTo>
                <a:cubicBezTo>
                  <a:pt x="1560195" y="741057"/>
                  <a:pt x="1462088" y="713435"/>
                  <a:pt x="1360170" y="703910"/>
                </a:cubicBezTo>
                <a:cubicBezTo>
                  <a:pt x="1197293" y="689622"/>
                  <a:pt x="1042035" y="717245"/>
                  <a:pt x="894398" y="783920"/>
                </a:cubicBezTo>
                <a:cubicBezTo>
                  <a:pt x="661035" y="890600"/>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8" name="Google Shape;208;p7"/>
          <p:cNvSpPr/>
          <p:nvPr/>
        </p:nvSpPr>
        <p:spPr>
          <a:xfrm>
            <a:off x="4095602" y="2838949"/>
            <a:ext cx="5610225" cy="1057275"/>
          </a:xfrm>
          <a:custGeom>
            <a:avLst/>
            <a:gdLst/>
            <a:ahLst/>
            <a:cxnLst/>
            <a:rect l="l" t="t" r="r" b="b"/>
            <a:pathLst>
              <a:path w="5610225" h="1057275" extrusionOk="0">
                <a:moveTo>
                  <a:pt x="3676650" y="693420"/>
                </a:moveTo>
                <a:cubicBezTo>
                  <a:pt x="3677603" y="641985"/>
                  <a:pt x="3679508" y="588645"/>
                  <a:pt x="3679508" y="537210"/>
                </a:cubicBezTo>
                <a:cubicBezTo>
                  <a:pt x="3679508" y="513397"/>
                  <a:pt x="3687128" y="511492"/>
                  <a:pt x="3707130" y="521017"/>
                </a:cubicBezTo>
                <a:cubicBezTo>
                  <a:pt x="3786188" y="561022"/>
                  <a:pt x="3865245" y="601028"/>
                  <a:pt x="3951923" y="623888"/>
                </a:cubicBezTo>
                <a:cubicBezTo>
                  <a:pt x="4028123" y="643890"/>
                  <a:pt x="4107180" y="650558"/>
                  <a:pt x="4186238" y="641033"/>
                </a:cubicBezTo>
                <a:cubicBezTo>
                  <a:pt x="4257675" y="632460"/>
                  <a:pt x="4278630" y="611505"/>
                  <a:pt x="4285298" y="541020"/>
                </a:cubicBezTo>
                <a:cubicBezTo>
                  <a:pt x="4291013" y="481013"/>
                  <a:pt x="4294823" y="421958"/>
                  <a:pt x="4287203" y="361950"/>
                </a:cubicBezTo>
                <a:cubicBezTo>
                  <a:pt x="4282440" y="323850"/>
                  <a:pt x="4292918" y="312420"/>
                  <a:pt x="4330065" y="312420"/>
                </a:cubicBezTo>
                <a:cubicBezTo>
                  <a:pt x="4432935" y="311467"/>
                  <a:pt x="4520565" y="278130"/>
                  <a:pt x="4591050" y="200978"/>
                </a:cubicBezTo>
                <a:cubicBezTo>
                  <a:pt x="4616768" y="173355"/>
                  <a:pt x="4637723" y="178117"/>
                  <a:pt x="4659630" y="208597"/>
                </a:cubicBezTo>
                <a:cubicBezTo>
                  <a:pt x="4664393" y="214313"/>
                  <a:pt x="4668203" y="220980"/>
                  <a:pt x="4672013" y="228600"/>
                </a:cubicBezTo>
                <a:cubicBezTo>
                  <a:pt x="4719638" y="341947"/>
                  <a:pt x="4818698" y="366713"/>
                  <a:pt x="4927283" y="368617"/>
                </a:cubicBezTo>
                <a:cubicBezTo>
                  <a:pt x="4958715" y="369570"/>
                  <a:pt x="4981575" y="375285"/>
                  <a:pt x="5003483" y="398145"/>
                </a:cubicBezTo>
                <a:cubicBezTo>
                  <a:pt x="5079683" y="477203"/>
                  <a:pt x="5134928" y="571500"/>
                  <a:pt x="5200650" y="657225"/>
                </a:cubicBezTo>
                <a:cubicBezTo>
                  <a:pt x="5227320" y="692468"/>
                  <a:pt x="5254943" y="726757"/>
                  <a:pt x="5283518" y="761047"/>
                </a:cubicBezTo>
                <a:cubicBezTo>
                  <a:pt x="5289233" y="768668"/>
                  <a:pt x="5297805" y="775335"/>
                  <a:pt x="5305425" y="781050"/>
                </a:cubicBezTo>
                <a:cubicBezTo>
                  <a:pt x="5321618" y="790575"/>
                  <a:pt x="5335905" y="782003"/>
                  <a:pt x="5348288" y="771525"/>
                </a:cubicBezTo>
                <a:cubicBezTo>
                  <a:pt x="5361623" y="760095"/>
                  <a:pt x="5347335" y="750570"/>
                  <a:pt x="5342573" y="743903"/>
                </a:cubicBezTo>
                <a:cubicBezTo>
                  <a:pt x="5277803" y="654368"/>
                  <a:pt x="5220653" y="561975"/>
                  <a:pt x="5166360" y="465772"/>
                </a:cubicBezTo>
                <a:cubicBezTo>
                  <a:pt x="5148263" y="433388"/>
                  <a:pt x="5125403" y="404813"/>
                  <a:pt x="5102543" y="376238"/>
                </a:cubicBezTo>
                <a:cubicBezTo>
                  <a:pt x="5090160" y="361950"/>
                  <a:pt x="5079683" y="346710"/>
                  <a:pt x="5074920" y="327660"/>
                </a:cubicBezTo>
                <a:cubicBezTo>
                  <a:pt x="5071110" y="313372"/>
                  <a:pt x="5073968" y="304800"/>
                  <a:pt x="5091113" y="312420"/>
                </a:cubicBezTo>
                <a:cubicBezTo>
                  <a:pt x="5108258" y="320040"/>
                  <a:pt x="5125403" y="326708"/>
                  <a:pt x="5143500" y="333375"/>
                </a:cubicBezTo>
                <a:cubicBezTo>
                  <a:pt x="5205413" y="359092"/>
                  <a:pt x="5268278" y="381000"/>
                  <a:pt x="5334953" y="385763"/>
                </a:cubicBezTo>
                <a:cubicBezTo>
                  <a:pt x="5376863" y="386715"/>
                  <a:pt x="5419725" y="380047"/>
                  <a:pt x="5455920" y="344805"/>
                </a:cubicBezTo>
                <a:cubicBezTo>
                  <a:pt x="5415915" y="336233"/>
                  <a:pt x="5375910" y="327660"/>
                  <a:pt x="5335905" y="318135"/>
                </a:cubicBezTo>
                <a:cubicBezTo>
                  <a:pt x="5277803" y="303847"/>
                  <a:pt x="5220653" y="287655"/>
                  <a:pt x="5175885" y="242888"/>
                </a:cubicBezTo>
                <a:cubicBezTo>
                  <a:pt x="5167313" y="235267"/>
                  <a:pt x="5154930" y="226695"/>
                  <a:pt x="5159693" y="213360"/>
                </a:cubicBezTo>
                <a:cubicBezTo>
                  <a:pt x="5163503" y="200978"/>
                  <a:pt x="5177790" y="200978"/>
                  <a:pt x="5188268" y="200978"/>
                </a:cubicBezTo>
                <a:cubicBezTo>
                  <a:pt x="5266373" y="193358"/>
                  <a:pt x="5336858" y="169545"/>
                  <a:pt x="5400675" y="122872"/>
                </a:cubicBezTo>
                <a:cubicBezTo>
                  <a:pt x="5428298" y="101917"/>
                  <a:pt x="5463540" y="90488"/>
                  <a:pt x="5496878" y="78105"/>
                </a:cubicBezTo>
                <a:cubicBezTo>
                  <a:pt x="5542598" y="60008"/>
                  <a:pt x="5581650" y="34290"/>
                  <a:pt x="5615940" y="0"/>
                </a:cubicBezTo>
                <a:lnTo>
                  <a:pt x="115253" y="0"/>
                </a:lnTo>
                <a:cubicBezTo>
                  <a:pt x="113348" y="4763"/>
                  <a:pt x="111442" y="9525"/>
                  <a:pt x="108585" y="15240"/>
                </a:cubicBezTo>
                <a:cubicBezTo>
                  <a:pt x="25717" y="212408"/>
                  <a:pt x="953" y="415290"/>
                  <a:pt x="19050" y="626745"/>
                </a:cubicBezTo>
                <a:cubicBezTo>
                  <a:pt x="32385" y="774382"/>
                  <a:pt x="24765" y="918210"/>
                  <a:pt x="0" y="1057275"/>
                </a:cubicBezTo>
                <a:lnTo>
                  <a:pt x="3689985" y="1057275"/>
                </a:lnTo>
                <a:cubicBezTo>
                  <a:pt x="3688080" y="1042988"/>
                  <a:pt x="3686175" y="1029653"/>
                  <a:pt x="3685223" y="1015365"/>
                </a:cubicBezTo>
                <a:cubicBezTo>
                  <a:pt x="3673793" y="908685"/>
                  <a:pt x="3674745" y="801053"/>
                  <a:pt x="3676650" y="6934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09" name="Google Shape;209;p7"/>
          <p:cNvGrpSpPr/>
          <p:nvPr/>
        </p:nvGrpSpPr>
        <p:grpSpPr>
          <a:xfrm>
            <a:off x="2048260" y="2016749"/>
            <a:ext cx="3581511" cy="483972"/>
            <a:chOff x="1280970" y="2069669"/>
            <a:chExt cx="3198831" cy="483972"/>
          </a:xfrm>
        </p:grpSpPr>
        <p:sp>
          <p:nvSpPr>
            <p:cNvPr id="210" name="Google Shape;210;p7"/>
            <p:cNvSpPr txBox="1"/>
            <p:nvPr/>
          </p:nvSpPr>
          <p:spPr>
            <a:xfrm>
              <a:off x="1280970" y="2069669"/>
              <a:ext cx="3198831" cy="27699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Availability of data</a:t>
              </a:r>
              <a:endParaRPr sz="1200" b="1">
                <a:solidFill>
                  <a:schemeClr val="lt1"/>
                </a:solidFill>
                <a:latin typeface="Arial"/>
                <a:ea typeface="Arial"/>
                <a:cs typeface="Arial"/>
                <a:sym typeface="Arial"/>
              </a:endParaRPr>
            </a:p>
          </p:txBody>
        </p:sp>
        <p:sp>
          <p:nvSpPr>
            <p:cNvPr id="211" name="Google Shape;211;p7"/>
            <p:cNvSpPr txBox="1"/>
            <p:nvPr/>
          </p:nvSpPr>
          <p:spPr>
            <a:xfrm>
              <a:off x="1280970" y="2276642"/>
              <a:ext cx="317596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Exploiting data for competitive advantage</a:t>
              </a:r>
              <a:endParaRPr sz="1200">
                <a:solidFill>
                  <a:schemeClr val="lt1"/>
                </a:solidFill>
                <a:latin typeface="Arial"/>
                <a:ea typeface="Arial"/>
                <a:cs typeface="Arial"/>
                <a:sym typeface="Arial"/>
              </a:endParaRPr>
            </a:p>
          </p:txBody>
        </p:sp>
      </p:grpSp>
      <p:grpSp>
        <p:nvGrpSpPr>
          <p:cNvPr id="212" name="Google Shape;212;p7"/>
          <p:cNvGrpSpPr/>
          <p:nvPr/>
        </p:nvGrpSpPr>
        <p:grpSpPr>
          <a:xfrm>
            <a:off x="2048263" y="3076662"/>
            <a:ext cx="3590043" cy="483972"/>
            <a:chOff x="1273350" y="2938497"/>
            <a:chExt cx="3206451" cy="483972"/>
          </a:xfrm>
        </p:grpSpPr>
        <p:sp>
          <p:nvSpPr>
            <p:cNvPr id="213" name="Google Shape;213;p7"/>
            <p:cNvSpPr txBox="1"/>
            <p:nvPr/>
          </p:nvSpPr>
          <p:spPr>
            <a:xfrm>
              <a:off x="1273350" y="2938497"/>
              <a:ext cx="3198831" cy="27699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The need for data</a:t>
              </a:r>
              <a:endParaRPr sz="1200" b="1">
                <a:solidFill>
                  <a:schemeClr val="lt1"/>
                </a:solidFill>
                <a:latin typeface="Arial"/>
                <a:ea typeface="Arial"/>
                <a:cs typeface="Arial"/>
                <a:sym typeface="Arial"/>
              </a:endParaRPr>
            </a:p>
          </p:txBody>
        </p:sp>
        <p:sp>
          <p:nvSpPr>
            <p:cNvPr id="214" name="Google Shape;214;p7"/>
            <p:cNvSpPr txBox="1"/>
            <p:nvPr/>
          </p:nvSpPr>
          <p:spPr>
            <a:xfrm>
              <a:off x="1273350" y="3145470"/>
              <a:ext cx="320645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Crunching data could make a difference</a:t>
              </a:r>
              <a:endParaRPr sz="1200">
                <a:solidFill>
                  <a:schemeClr val="lt1"/>
                </a:solidFill>
                <a:latin typeface="Arial"/>
                <a:ea typeface="Arial"/>
                <a:cs typeface="Arial"/>
                <a:sym typeface="Arial"/>
              </a:endParaRPr>
            </a:p>
          </p:txBody>
        </p:sp>
      </p:grpSp>
      <p:grpSp>
        <p:nvGrpSpPr>
          <p:cNvPr id="215" name="Google Shape;215;p7"/>
          <p:cNvGrpSpPr/>
          <p:nvPr/>
        </p:nvGrpSpPr>
        <p:grpSpPr>
          <a:xfrm>
            <a:off x="2048260" y="4136570"/>
            <a:ext cx="3581511" cy="483973"/>
            <a:chOff x="1265730" y="3788973"/>
            <a:chExt cx="3198831" cy="483973"/>
          </a:xfrm>
        </p:grpSpPr>
        <p:sp>
          <p:nvSpPr>
            <p:cNvPr id="216" name="Google Shape;216;p7"/>
            <p:cNvSpPr txBox="1"/>
            <p:nvPr/>
          </p:nvSpPr>
          <p:spPr>
            <a:xfrm>
              <a:off x="1265730" y="3788973"/>
              <a:ext cx="3198831" cy="27699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The utility of data</a:t>
              </a:r>
              <a:endParaRPr sz="1200" b="1">
                <a:solidFill>
                  <a:schemeClr val="lt1"/>
                </a:solidFill>
                <a:latin typeface="Arial"/>
                <a:ea typeface="Arial"/>
                <a:cs typeface="Arial"/>
                <a:sym typeface="Arial"/>
              </a:endParaRPr>
            </a:p>
          </p:txBody>
        </p:sp>
        <p:sp>
          <p:nvSpPr>
            <p:cNvPr id="217" name="Google Shape;217;p7"/>
            <p:cNvSpPr txBox="1"/>
            <p:nvPr/>
          </p:nvSpPr>
          <p:spPr>
            <a:xfrm>
              <a:off x="1265730" y="3995947"/>
              <a:ext cx="319883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Data can be used for several purposes</a:t>
              </a:r>
              <a:endParaRPr sz="1200">
                <a:solidFill>
                  <a:schemeClr val="lt1"/>
                </a:solidFill>
                <a:latin typeface="Arial"/>
                <a:ea typeface="Arial"/>
                <a:cs typeface="Arial"/>
                <a:sym typeface="Arial"/>
              </a:endParaRPr>
            </a:p>
          </p:txBody>
        </p:sp>
      </p:grpSp>
      <p:pic>
        <p:nvPicPr>
          <p:cNvPr id="218" name="Google Shape;218;p7"/>
          <p:cNvPicPr preferRelativeResize="0"/>
          <p:nvPr/>
        </p:nvPicPr>
        <p:blipFill rotWithShape="1">
          <a:blip r:embed="rId3">
            <a:alphaModFix/>
          </a:blip>
          <a:srcRect/>
          <a:stretch/>
        </p:blipFill>
        <p:spPr>
          <a:xfrm>
            <a:off x="0" y="5518398"/>
            <a:ext cx="12192000" cy="1349238"/>
          </a:xfrm>
          <a:prstGeom prst="rect">
            <a:avLst/>
          </a:prstGeom>
          <a:noFill/>
          <a:ln>
            <a:noFill/>
          </a:ln>
        </p:spPr>
      </p:pic>
      <p:sp>
        <p:nvSpPr>
          <p:cNvPr id="219" name="Google Shape;219;p7"/>
          <p:cNvSpPr/>
          <p:nvPr/>
        </p:nvSpPr>
        <p:spPr>
          <a:xfrm>
            <a:off x="6394000" y="4988640"/>
            <a:ext cx="676275" cy="1209675"/>
          </a:xfrm>
          <a:custGeom>
            <a:avLst/>
            <a:gdLst/>
            <a:ahLst/>
            <a:cxnLst/>
            <a:rect l="l" t="t" r="r" b="b"/>
            <a:pathLst>
              <a:path w="676275" h="1209675" extrusionOk="0">
                <a:moveTo>
                  <a:pt x="647257" y="1192530"/>
                </a:moveTo>
                <a:cubicBezTo>
                  <a:pt x="671070" y="1193483"/>
                  <a:pt x="681547" y="1180148"/>
                  <a:pt x="679642" y="1157287"/>
                </a:cubicBezTo>
                <a:cubicBezTo>
                  <a:pt x="677737" y="1121092"/>
                  <a:pt x="668212" y="1087755"/>
                  <a:pt x="643447" y="1059180"/>
                </a:cubicBezTo>
                <a:cubicBezTo>
                  <a:pt x="620587" y="1033462"/>
                  <a:pt x="593917" y="1011555"/>
                  <a:pt x="567247" y="989647"/>
                </a:cubicBezTo>
                <a:cubicBezTo>
                  <a:pt x="495810" y="927735"/>
                  <a:pt x="482475" y="854392"/>
                  <a:pt x="529147" y="772478"/>
                </a:cubicBezTo>
                <a:cubicBezTo>
                  <a:pt x="552960" y="729615"/>
                  <a:pt x="570105" y="686753"/>
                  <a:pt x="567247" y="637222"/>
                </a:cubicBezTo>
                <a:cubicBezTo>
                  <a:pt x="567247" y="631507"/>
                  <a:pt x="567247" y="625792"/>
                  <a:pt x="569152" y="621030"/>
                </a:cubicBezTo>
                <a:cubicBezTo>
                  <a:pt x="625350" y="441007"/>
                  <a:pt x="624397" y="251460"/>
                  <a:pt x="665355" y="68580"/>
                </a:cubicBezTo>
                <a:cubicBezTo>
                  <a:pt x="670117" y="45720"/>
                  <a:pt x="675832" y="22860"/>
                  <a:pt x="680595" y="0"/>
                </a:cubicBezTo>
                <a:lnTo>
                  <a:pt x="185295" y="0"/>
                </a:lnTo>
                <a:cubicBezTo>
                  <a:pt x="182437" y="151447"/>
                  <a:pt x="171960" y="301942"/>
                  <a:pt x="165292" y="453390"/>
                </a:cubicBezTo>
                <a:cubicBezTo>
                  <a:pt x="161482" y="541972"/>
                  <a:pt x="159577" y="630555"/>
                  <a:pt x="155767" y="719138"/>
                </a:cubicBezTo>
                <a:cubicBezTo>
                  <a:pt x="152910" y="775335"/>
                  <a:pt x="138622" y="830580"/>
                  <a:pt x="129097" y="886778"/>
                </a:cubicBezTo>
                <a:cubicBezTo>
                  <a:pt x="126240" y="901065"/>
                  <a:pt x="119572" y="909638"/>
                  <a:pt x="105285" y="916305"/>
                </a:cubicBezTo>
                <a:cubicBezTo>
                  <a:pt x="53850" y="939165"/>
                  <a:pt x="-6158" y="1044892"/>
                  <a:pt x="510" y="1100137"/>
                </a:cubicBezTo>
                <a:cubicBezTo>
                  <a:pt x="2415" y="1117283"/>
                  <a:pt x="10035" y="1132523"/>
                  <a:pt x="21465" y="1143953"/>
                </a:cubicBezTo>
                <a:cubicBezTo>
                  <a:pt x="64327" y="1188720"/>
                  <a:pt x="114810" y="1216342"/>
                  <a:pt x="176722" y="1219200"/>
                </a:cubicBezTo>
                <a:lnTo>
                  <a:pt x="532005" y="1219200"/>
                </a:lnTo>
                <a:cubicBezTo>
                  <a:pt x="554865" y="1217295"/>
                  <a:pt x="577725" y="1211580"/>
                  <a:pt x="598680" y="1201103"/>
                </a:cubicBezTo>
                <a:cubicBezTo>
                  <a:pt x="613920" y="1192530"/>
                  <a:pt x="631065" y="1192530"/>
                  <a:pt x="647257" y="11925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0" name="Google Shape;220;p7"/>
          <p:cNvSpPr/>
          <p:nvPr/>
        </p:nvSpPr>
        <p:spPr>
          <a:xfrm>
            <a:off x="7487980" y="4987688"/>
            <a:ext cx="876300" cy="1190625"/>
          </a:xfrm>
          <a:custGeom>
            <a:avLst/>
            <a:gdLst/>
            <a:ahLst/>
            <a:cxnLst/>
            <a:rect l="l" t="t" r="r" b="b"/>
            <a:pathLst>
              <a:path w="876300" h="1190625" extrusionOk="0">
                <a:moveTo>
                  <a:pt x="199072" y="361950"/>
                </a:moveTo>
                <a:cubicBezTo>
                  <a:pt x="233363" y="436245"/>
                  <a:pt x="250508" y="515303"/>
                  <a:pt x="263843" y="594360"/>
                </a:cubicBezTo>
                <a:cubicBezTo>
                  <a:pt x="270510" y="631507"/>
                  <a:pt x="280035" y="668655"/>
                  <a:pt x="296228" y="702945"/>
                </a:cubicBezTo>
                <a:cubicBezTo>
                  <a:pt x="324803" y="765810"/>
                  <a:pt x="328613" y="831532"/>
                  <a:pt x="323850" y="898207"/>
                </a:cubicBezTo>
                <a:cubicBezTo>
                  <a:pt x="322897" y="924878"/>
                  <a:pt x="307658" y="945832"/>
                  <a:pt x="290513" y="965835"/>
                </a:cubicBezTo>
                <a:cubicBezTo>
                  <a:pt x="268605" y="991553"/>
                  <a:pt x="244793" y="1014413"/>
                  <a:pt x="231458" y="1045845"/>
                </a:cubicBezTo>
                <a:cubicBezTo>
                  <a:pt x="205740" y="1102995"/>
                  <a:pt x="220980" y="1142048"/>
                  <a:pt x="279083" y="1165860"/>
                </a:cubicBezTo>
                <a:cubicBezTo>
                  <a:pt x="328613" y="1186815"/>
                  <a:pt x="381953" y="1190625"/>
                  <a:pt x="435293" y="1192530"/>
                </a:cubicBezTo>
                <a:cubicBezTo>
                  <a:pt x="541972" y="1195388"/>
                  <a:pt x="647700" y="1183005"/>
                  <a:pt x="753428" y="1170623"/>
                </a:cubicBezTo>
                <a:cubicBezTo>
                  <a:pt x="782003" y="1167765"/>
                  <a:pt x="811530" y="1167765"/>
                  <a:pt x="839153" y="1162050"/>
                </a:cubicBezTo>
                <a:cubicBezTo>
                  <a:pt x="875347" y="1155382"/>
                  <a:pt x="883920" y="1139190"/>
                  <a:pt x="878205" y="1102995"/>
                </a:cubicBezTo>
                <a:cubicBezTo>
                  <a:pt x="872490" y="1068705"/>
                  <a:pt x="852488" y="1044893"/>
                  <a:pt x="826770" y="1023938"/>
                </a:cubicBezTo>
                <a:cubicBezTo>
                  <a:pt x="726758" y="941070"/>
                  <a:pt x="676275" y="834390"/>
                  <a:pt x="678180" y="703897"/>
                </a:cubicBezTo>
                <a:cubicBezTo>
                  <a:pt x="678180" y="678180"/>
                  <a:pt x="676275" y="652463"/>
                  <a:pt x="674370" y="627697"/>
                </a:cubicBezTo>
                <a:cubicBezTo>
                  <a:pt x="660083" y="461010"/>
                  <a:pt x="618172" y="300038"/>
                  <a:pt x="577215" y="139065"/>
                </a:cubicBezTo>
                <a:cubicBezTo>
                  <a:pt x="565785" y="92393"/>
                  <a:pt x="554355" y="46672"/>
                  <a:pt x="543878" y="0"/>
                </a:cubicBezTo>
                <a:lnTo>
                  <a:pt x="0" y="0"/>
                </a:lnTo>
                <a:cubicBezTo>
                  <a:pt x="74295" y="115253"/>
                  <a:pt x="140970" y="236220"/>
                  <a:pt x="199072" y="36195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1" name="Google Shape;221;p7"/>
          <p:cNvSpPr/>
          <p:nvPr/>
        </p:nvSpPr>
        <p:spPr>
          <a:xfrm>
            <a:off x="4453904" y="4994574"/>
            <a:ext cx="838200" cy="1104900"/>
          </a:xfrm>
          <a:custGeom>
            <a:avLst/>
            <a:gdLst/>
            <a:ahLst/>
            <a:cxnLst/>
            <a:rect l="l" t="t" r="r" b="b"/>
            <a:pathLst>
              <a:path w="838200" h="1104900" extrusionOk="0">
                <a:moveTo>
                  <a:pt x="117521" y="577215"/>
                </a:moveTo>
                <a:cubicBezTo>
                  <a:pt x="120379" y="695325"/>
                  <a:pt x="101329" y="806768"/>
                  <a:pt x="29891" y="904875"/>
                </a:cubicBezTo>
                <a:cubicBezTo>
                  <a:pt x="20366" y="918210"/>
                  <a:pt x="13699" y="934403"/>
                  <a:pt x="7984" y="949643"/>
                </a:cubicBezTo>
                <a:cubicBezTo>
                  <a:pt x="-16781" y="1019175"/>
                  <a:pt x="17509" y="1079182"/>
                  <a:pt x="90851" y="1094423"/>
                </a:cubicBezTo>
                <a:cubicBezTo>
                  <a:pt x="125141" y="1101090"/>
                  <a:pt x="159431" y="1102995"/>
                  <a:pt x="192769" y="1097280"/>
                </a:cubicBezTo>
                <a:cubicBezTo>
                  <a:pt x="292781" y="1082993"/>
                  <a:pt x="393746" y="1082993"/>
                  <a:pt x="492806" y="1102995"/>
                </a:cubicBezTo>
                <a:cubicBezTo>
                  <a:pt x="503284" y="1104900"/>
                  <a:pt x="514714" y="1105853"/>
                  <a:pt x="526144" y="1105853"/>
                </a:cubicBezTo>
                <a:cubicBezTo>
                  <a:pt x="567102" y="1106805"/>
                  <a:pt x="573769" y="1100138"/>
                  <a:pt x="570912" y="1061085"/>
                </a:cubicBezTo>
                <a:cubicBezTo>
                  <a:pt x="569006" y="1032510"/>
                  <a:pt x="578531" y="1027748"/>
                  <a:pt x="605202" y="1031557"/>
                </a:cubicBezTo>
                <a:cubicBezTo>
                  <a:pt x="661399" y="1040130"/>
                  <a:pt x="717596" y="1045845"/>
                  <a:pt x="773794" y="1045845"/>
                </a:cubicBezTo>
                <a:cubicBezTo>
                  <a:pt x="819514" y="1044893"/>
                  <a:pt x="838564" y="1033463"/>
                  <a:pt x="841421" y="1002983"/>
                </a:cubicBezTo>
                <a:cubicBezTo>
                  <a:pt x="846184" y="959168"/>
                  <a:pt x="829039" y="930593"/>
                  <a:pt x="789987" y="919163"/>
                </a:cubicBezTo>
                <a:cubicBezTo>
                  <a:pt x="760459" y="911543"/>
                  <a:pt x="737599" y="895350"/>
                  <a:pt x="720454" y="871538"/>
                </a:cubicBezTo>
                <a:cubicBezTo>
                  <a:pt x="654732" y="780098"/>
                  <a:pt x="607106" y="682943"/>
                  <a:pt x="623299" y="565785"/>
                </a:cubicBezTo>
                <a:cubicBezTo>
                  <a:pt x="643301" y="414338"/>
                  <a:pt x="651874" y="260985"/>
                  <a:pt x="674734" y="110490"/>
                </a:cubicBezTo>
                <a:cubicBezTo>
                  <a:pt x="680449" y="71438"/>
                  <a:pt x="690926" y="35243"/>
                  <a:pt x="704262" y="0"/>
                </a:cubicBezTo>
                <a:lnTo>
                  <a:pt x="20366" y="0"/>
                </a:lnTo>
                <a:cubicBezTo>
                  <a:pt x="82279" y="186690"/>
                  <a:pt x="111806" y="381000"/>
                  <a:pt x="117521" y="5772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22" name="Google Shape;222;p7"/>
          <p:cNvPicPr preferRelativeResize="0"/>
          <p:nvPr/>
        </p:nvPicPr>
        <p:blipFill rotWithShape="1">
          <a:blip r:embed="rId4">
            <a:alphaModFix/>
          </a:blip>
          <a:srcRect/>
          <a:stretch/>
        </p:blipFill>
        <p:spPr>
          <a:xfrm>
            <a:off x="0" y="0"/>
            <a:ext cx="12192000" cy="1564650"/>
          </a:xfrm>
          <a:prstGeom prst="rect">
            <a:avLst/>
          </a:prstGeom>
          <a:noFill/>
          <a:ln>
            <a:noFill/>
          </a:ln>
        </p:spPr>
      </p:pic>
      <p:sp>
        <p:nvSpPr>
          <p:cNvPr id="223" name="Google Shape;223;p7"/>
          <p:cNvSpPr txBox="1"/>
          <p:nvPr/>
        </p:nvSpPr>
        <p:spPr>
          <a:xfrm>
            <a:off x="9128991" y="3960281"/>
            <a:ext cx="3087082" cy="110010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03. Data and performance</a:t>
            </a:r>
            <a:endParaRPr sz="3200" b="1">
              <a:solidFill>
                <a:schemeClr val="lt1"/>
              </a:solidFill>
              <a:latin typeface="Arial"/>
              <a:ea typeface="Arial"/>
              <a:cs typeface="Arial"/>
              <a:sym typeface="Arial"/>
            </a:endParaRPr>
          </a:p>
        </p:txBody>
      </p:sp>
      <p:sp>
        <p:nvSpPr>
          <p:cNvPr id="224" name="Google Shape;224;p7"/>
          <p:cNvSpPr/>
          <p:nvPr/>
        </p:nvSpPr>
        <p:spPr>
          <a:xfrm>
            <a:off x="4234240" y="1134080"/>
            <a:ext cx="5769013" cy="1747850"/>
          </a:xfrm>
          <a:custGeom>
            <a:avLst/>
            <a:gdLst/>
            <a:ahLst/>
            <a:cxnLst/>
            <a:rect l="l" t="t" r="r" b="b"/>
            <a:pathLst>
              <a:path w="5769013" h="1747850" extrusionOk="0">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55092" y="805144"/>
                  <a:pt x="1654493" y="780110"/>
                </a:cubicBezTo>
                <a:cubicBezTo>
                  <a:pt x="1553894" y="755076"/>
                  <a:pt x="1435711" y="687058"/>
                  <a:pt x="1333793" y="677533"/>
                </a:cubicBezTo>
                <a:cubicBezTo>
                  <a:pt x="1170916" y="663245"/>
                  <a:pt x="1068595" y="691418"/>
                  <a:pt x="894398" y="783920"/>
                </a:cubicBezTo>
                <a:cubicBezTo>
                  <a:pt x="720201" y="876422"/>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grpSp>
        <p:nvGrpSpPr>
          <p:cNvPr id="230" name="Google Shape;230;p8"/>
          <p:cNvGrpSpPr/>
          <p:nvPr/>
        </p:nvGrpSpPr>
        <p:grpSpPr>
          <a:xfrm>
            <a:off x="-286001" y="1533384"/>
            <a:ext cx="5379761" cy="1738019"/>
            <a:chOff x="6342467" y="3940895"/>
            <a:chExt cx="5379761" cy="1738019"/>
          </a:xfrm>
        </p:grpSpPr>
        <p:grpSp>
          <p:nvGrpSpPr>
            <p:cNvPr id="231" name="Google Shape;231;p8"/>
            <p:cNvGrpSpPr/>
            <p:nvPr/>
          </p:nvGrpSpPr>
          <p:grpSpPr>
            <a:xfrm>
              <a:off x="9207627" y="3942409"/>
              <a:ext cx="2514601" cy="1736505"/>
              <a:chOff x="6054121" y="2269612"/>
              <a:chExt cx="2514601" cy="1736505"/>
            </a:xfrm>
          </p:grpSpPr>
          <p:sp>
            <p:nvSpPr>
              <p:cNvPr id="232" name="Google Shape;232;p8"/>
              <p:cNvSpPr/>
              <p:nvPr/>
            </p:nvSpPr>
            <p:spPr>
              <a:xfrm>
                <a:off x="6405814" y="2423502"/>
                <a:ext cx="2162908" cy="1582615"/>
              </a:xfrm>
              <a:prstGeom prst="rect">
                <a:avLst/>
              </a:prstGeom>
              <a:solidFill>
                <a:schemeClr val="accent3">
                  <a:alpha val="69803"/>
                </a:schemeClr>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3" name="Google Shape;233;p8"/>
              <p:cNvSpPr/>
              <p:nvPr/>
            </p:nvSpPr>
            <p:spPr>
              <a:xfrm>
                <a:off x="6054121" y="2269612"/>
                <a:ext cx="2040338" cy="635358"/>
              </a:xfrm>
              <a:prstGeom prst="roundRect">
                <a:avLst>
                  <a:gd name="adj" fmla="val 16667"/>
                </a:avLst>
              </a:prstGeom>
              <a:solidFill>
                <a:schemeClr val="accent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4" name="Google Shape;234;p8"/>
              <p:cNvSpPr txBox="1"/>
              <p:nvPr/>
            </p:nvSpPr>
            <p:spPr>
              <a:xfrm>
                <a:off x="6175066" y="2348821"/>
                <a:ext cx="1816233"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Regression/ value estimation </a:t>
                </a:r>
                <a:endParaRPr sz="1400" b="1">
                  <a:solidFill>
                    <a:schemeClr val="lt1"/>
                  </a:solidFill>
                  <a:latin typeface="Arial"/>
                  <a:ea typeface="Arial"/>
                  <a:cs typeface="Arial"/>
                  <a:sym typeface="Arial"/>
                </a:endParaRPr>
              </a:p>
            </p:txBody>
          </p:sp>
          <p:sp>
            <p:nvSpPr>
              <p:cNvPr id="235" name="Google Shape;235;p8"/>
              <p:cNvSpPr txBox="1"/>
              <p:nvPr/>
            </p:nvSpPr>
            <p:spPr>
              <a:xfrm>
                <a:off x="6497812" y="3029573"/>
                <a:ext cx="187746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Evaluates/ predicts, for each entity, the numerical value of some variable for that entity.</a:t>
                </a:r>
                <a:endParaRPr sz="1200">
                  <a:solidFill>
                    <a:schemeClr val="lt1"/>
                  </a:solidFill>
                  <a:latin typeface="Arial"/>
                  <a:ea typeface="Arial"/>
                  <a:cs typeface="Arial"/>
                  <a:sym typeface="Arial"/>
                </a:endParaRPr>
              </a:p>
            </p:txBody>
          </p:sp>
        </p:grpSp>
        <p:grpSp>
          <p:nvGrpSpPr>
            <p:cNvPr id="236" name="Google Shape;236;p8"/>
            <p:cNvGrpSpPr/>
            <p:nvPr/>
          </p:nvGrpSpPr>
          <p:grpSpPr>
            <a:xfrm>
              <a:off x="6342467" y="3940895"/>
              <a:ext cx="2806308" cy="1736506"/>
              <a:chOff x="5990776" y="2268098"/>
              <a:chExt cx="2806308" cy="1736506"/>
            </a:xfrm>
          </p:grpSpPr>
          <p:sp>
            <p:nvSpPr>
              <p:cNvPr id="237" name="Google Shape;237;p8"/>
              <p:cNvSpPr/>
              <p:nvPr/>
            </p:nvSpPr>
            <p:spPr>
              <a:xfrm>
                <a:off x="6634176" y="2421989"/>
                <a:ext cx="2162908" cy="1582615"/>
              </a:xfrm>
              <a:prstGeom prst="rect">
                <a:avLst/>
              </a:prstGeom>
              <a:solidFill>
                <a:schemeClr val="accent5">
                  <a:alpha val="69803"/>
                </a:schemeClr>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8"/>
              <p:cNvSpPr/>
              <p:nvPr/>
            </p:nvSpPr>
            <p:spPr>
              <a:xfrm>
                <a:off x="6282483" y="2268098"/>
                <a:ext cx="2077028" cy="635359"/>
              </a:xfrm>
              <a:prstGeom prst="roundRect">
                <a:avLst>
                  <a:gd name="adj" fmla="val 16667"/>
                </a:avLst>
              </a:prstGeom>
              <a:solidFill>
                <a:schemeClr val="accent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9" name="Google Shape;239;p8"/>
              <p:cNvSpPr txBox="1"/>
              <p:nvPr/>
            </p:nvSpPr>
            <p:spPr>
              <a:xfrm>
                <a:off x="5990776" y="2380237"/>
                <a:ext cx="259847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Classification/ class estimation </a:t>
                </a:r>
                <a:endParaRPr sz="1400" b="1">
                  <a:solidFill>
                    <a:schemeClr val="lt1"/>
                  </a:solidFill>
                  <a:latin typeface="Arial"/>
                  <a:ea typeface="Arial"/>
                  <a:cs typeface="Arial"/>
                  <a:sym typeface="Arial"/>
                </a:endParaRPr>
              </a:p>
            </p:txBody>
          </p:sp>
          <p:sp>
            <p:nvSpPr>
              <p:cNvPr id="240" name="Google Shape;240;p8"/>
              <p:cNvSpPr txBox="1"/>
              <p:nvPr/>
            </p:nvSpPr>
            <p:spPr>
              <a:xfrm>
                <a:off x="6776896" y="2986972"/>
                <a:ext cx="187746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Evaluates/ predicts the probability for an entity to belong to a class. Usually the classes are mutually exclusive.</a:t>
                </a:r>
                <a:endParaRPr sz="1200">
                  <a:solidFill>
                    <a:schemeClr val="lt1"/>
                  </a:solidFill>
                  <a:latin typeface="Arial"/>
                  <a:ea typeface="Arial"/>
                  <a:cs typeface="Arial"/>
                  <a:sym typeface="Arial"/>
                </a:endParaRPr>
              </a:p>
            </p:txBody>
          </p:sp>
        </p:grpSp>
      </p:grpSp>
      <p:grpSp>
        <p:nvGrpSpPr>
          <p:cNvPr id="241" name="Google Shape;241;p8"/>
          <p:cNvGrpSpPr/>
          <p:nvPr/>
        </p:nvGrpSpPr>
        <p:grpSpPr>
          <a:xfrm>
            <a:off x="0" y="3460592"/>
            <a:ext cx="5298830" cy="1766349"/>
            <a:chOff x="6383214" y="2450892"/>
            <a:chExt cx="5298830" cy="1766349"/>
          </a:xfrm>
        </p:grpSpPr>
        <p:grpSp>
          <p:nvGrpSpPr>
            <p:cNvPr id="242" name="Google Shape;242;p8"/>
            <p:cNvGrpSpPr/>
            <p:nvPr/>
          </p:nvGrpSpPr>
          <p:grpSpPr>
            <a:xfrm>
              <a:off x="9167443" y="2480736"/>
              <a:ext cx="2514601" cy="1736505"/>
              <a:chOff x="6013937" y="807939"/>
              <a:chExt cx="2514601" cy="1736505"/>
            </a:xfrm>
          </p:grpSpPr>
          <p:sp>
            <p:nvSpPr>
              <p:cNvPr id="243" name="Google Shape;243;p8"/>
              <p:cNvSpPr/>
              <p:nvPr/>
            </p:nvSpPr>
            <p:spPr>
              <a:xfrm>
                <a:off x="6365630" y="961829"/>
                <a:ext cx="2162908" cy="1582615"/>
              </a:xfrm>
              <a:prstGeom prst="rect">
                <a:avLst/>
              </a:prstGeom>
              <a:solidFill>
                <a:schemeClr val="accent3">
                  <a:alpha val="69803"/>
                </a:schemeClr>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4" name="Google Shape;244;p8"/>
              <p:cNvSpPr/>
              <p:nvPr/>
            </p:nvSpPr>
            <p:spPr>
              <a:xfrm>
                <a:off x="6013937" y="807939"/>
                <a:ext cx="1582615" cy="391282"/>
              </a:xfrm>
              <a:prstGeom prst="roundRect">
                <a:avLst>
                  <a:gd name="adj" fmla="val 16667"/>
                </a:avLst>
              </a:prstGeom>
              <a:solidFill>
                <a:schemeClr val="accent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5" name="Google Shape;245;p8"/>
              <p:cNvSpPr txBox="1"/>
              <p:nvPr/>
            </p:nvSpPr>
            <p:spPr>
              <a:xfrm>
                <a:off x="6072789" y="849692"/>
                <a:ext cx="146491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Link prediction </a:t>
                </a:r>
                <a:endParaRPr sz="1400" b="1">
                  <a:solidFill>
                    <a:schemeClr val="lt1"/>
                  </a:solidFill>
                  <a:latin typeface="Arial"/>
                  <a:ea typeface="Arial"/>
                  <a:cs typeface="Arial"/>
                  <a:sym typeface="Arial"/>
                </a:endParaRPr>
              </a:p>
            </p:txBody>
          </p:sp>
          <p:sp>
            <p:nvSpPr>
              <p:cNvPr id="246" name="Google Shape;246;p8"/>
              <p:cNvSpPr txBox="1"/>
              <p:nvPr/>
            </p:nvSpPr>
            <p:spPr>
              <a:xfrm>
                <a:off x="6508350" y="1526812"/>
                <a:ext cx="187746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Evaluates and predicts connections between entities</a:t>
                </a:r>
                <a:endParaRPr/>
              </a:p>
            </p:txBody>
          </p:sp>
        </p:grpSp>
        <p:grpSp>
          <p:nvGrpSpPr>
            <p:cNvPr id="247" name="Google Shape;247;p8"/>
            <p:cNvGrpSpPr/>
            <p:nvPr/>
          </p:nvGrpSpPr>
          <p:grpSpPr>
            <a:xfrm>
              <a:off x="6383214" y="2450892"/>
              <a:ext cx="2514601" cy="1736505"/>
              <a:chOff x="6031523" y="778095"/>
              <a:chExt cx="2514601" cy="1736505"/>
            </a:xfrm>
          </p:grpSpPr>
          <p:sp>
            <p:nvSpPr>
              <p:cNvPr id="248" name="Google Shape;248;p8"/>
              <p:cNvSpPr/>
              <p:nvPr/>
            </p:nvSpPr>
            <p:spPr>
              <a:xfrm>
                <a:off x="6383216" y="931985"/>
                <a:ext cx="2162908" cy="1582615"/>
              </a:xfrm>
              <a:prstGeom prst="rect">
                <a:avLst/>
              </a:prstGeom>
              <a:solidFill>
                <a:schemeClr val="accent5">
                  <a:alpha val="69803"/>
                </a:schemeClr>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9" name="Google Shape;249;p8"/>
              <p:cNvSpPr/>
              <p:nvPr/>
            </p:nvSpPr>
            <p:spPr>
              <a:xfrm>
                <a:off x="6031523" y="778095"/>
                <a:ext cx="1582615" cy="391282"/>
              </a:xfrm>
              <a:prstGeom prst="roundRect">
                <a:avLst>
                  <a:gd name="adj" fmla="val 16667"/>
                </a:avLst>
              </a:prstGeom>
              <a:solidFill>
                <a:schemeClr val="accent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0" name="Google Shape;250;p8"/>
              <p:cNvSpPr txBox="1"/>
              <p:nvPr/>
            </p:nvSpPr>
            <p:spPr>
              <a:xfrm>
                <a:off x="6090375" y="819848"/>
                <a:ext cx="146491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Data reduction</a:t>
                </a:r>
                <a:endParaRPr sz="1400" b="1">
                  <a:solidFill>
                    <a:schemeClr val="lt1"/>
                  </a:solidFill>
                  <a:latin typeface="Arial"/>
                  <a:ea typeface="Arial"/>
                  <a:cs typeface="Arial"/>
                  <a:sym typeface="Arial"/>
                </a:endParaRPr>
              </a:p>
            </p:txBody>
          </p:sp>
          <p:sp>
            <p:nvSpPr>
              <p:cNvPr id="251" name="Google Shape;251;p8"/>
              <p:cNvSpPr txBox="1"/>
              <p:nvPr/>
            </p:nvSpPr>
            <p:spPr>
              <a:xfrm>
                <a:off x="6525935" y="1219970"/>
                <a:ext cx="196636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Takes a large set of data defined by a large number of attributes and reduces the number of attributes, keeping only those with high degree of relevance.   </a:t>
                </a:r>
                <a:endParaRPr sz="1200">
                  <a:solidFill>
                    <a:schemeClr val="lt1"/>
                  </a:solidFill>
                  <a:latin typeface="Arial"/>
                  <a:ea typeface="Arial"/>
                  <a:cs typeface="Arial"/>
                  <a:sym typeface="Arial"/>
                </a:endParaRPr>
              </a:p>
            </p:txBody>
          </p:sp>
        </p:grpSp>
      </p:grpSp>
      <p:grpSp>
        <p:nvGrpSpPr>
          <p:cNvPr id="252" name="Google Shape;252;p8"/>
          <p:cNvGrpSpPr/>
          <p:nvPr/>
        </p:nvGrpSpPr>
        <p:grpSpPr>
          <a:xfrm>
            <a:off x="6875584" y="3490436"/>
            <a:ext cx="5316416" cy="1736505"/>
            <a:chOff x="6383214" y="2450892"/>
            <a:chExt cx="5316416" cy="1736505"/>
          </a:xfrm>
        </p:grpSpPr>
        <p:grpSp>
          <p:nvGrpSpPr>
            <p:cNvPr id="253" name="Google Shape;253;p8"/>
            <p:cNvGrpSpPr/>
            <p:nvPr/>
          </p:nvGrpSpPr>
          <p:grpSpPr>
            <a:xfrm>
              <a:off x="9185029" y="2450892"/>
              <a:ext cx="2514601" cy="1736505"/>
              <a:chOff x="6031523" y="778095"/>
              <a:chExt cx="2514601" cy="1736505"/>
            </a:xfrm>
          </p:grpSpPr>
          <p:sp>
            <p:nvSpPr>
              <p:cNvPr id="254" name="Google Shape;254;p8"/>
              <p:cNvSpPr/>
              <p:nvPr/>
            </p:nvSpPr>
            <p:spPr>
              <a:xfrm>
                <a:off x="6383216" y="931985"/>
                <a:ext cx="2162908" cy="1582615"/>
              </a:xfrm>
              <a:prstGeom prst="rect">
                <a:avLst/>
              </a:prstGeom>
              <a:solidFill>
                <a:schemeClr val="accent3">
                  <a:alpha val="69803"/>
                </a:schemeClr>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5" name="Google Shape;255;p8"/>
              <p:cNvSpPr/>
              <p:nvPr/>
            </p:nvSpPr>
            <p:spPr>
              <a:xfrm>
                <a:off x="6031523" y="778095"/>
                <a:ext cx="1582615" cy="391282"/>
              </a:xfrm>
              <a:prstGeom prst="roundRect">
                <a:avLst>
                  <a:gd name="adj" fmla="val 16667"/>
                </a:avLst>
              </a:prstGeom>
              <a:solidFill>
                <a:schemeClr val="accent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6" name="Google Shape;256;p8"/>
              <p:cNvSpPr txBox="1"/>
              <p:nvPr/>
            </p:nvSpPr>
            <p:spPr>
              <a:xfrm>
                <a:off x="6090375" y="819848"/>
                <a:ext cx="146491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Co-occurrence </a:t>
                </a:r>
                <a:endParaRPr sz="1400" b="1">
                  <a:solidFill>
                    <a:schemeClr val="lt1"/>
                  </a:solidFill>
                  <a:latin typeface="Arial"/>
                  <a:ea typeface="Arial"/>
                  <a:cs typeface="Arial"/>
                  <a:sym typeface="Arial"/>
                </a:endParaRPr>
              </a:p>
            </p:txBody>
          </p:sp>
          <p:sp>
            <p:nvSpPr>
              <p:cNvPr id="257" name="Google Shape;257;p8"/>
              <p:cNvSpPr txBox="1"/>
              <p:nvPr/>
            </p:nvSpPr>
            <p:spPr>
              <a:xfrm>
                <a:off x="6525936" y="1281514"/>
                <a:ext cx="187746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Evaluates and aims to identify associations between entities based on transactions/ interactions involving them .</a:t>
                </a:r>
                <a:endParaRPr sz="1200">
                  <a:solidFill>
                    <a:schemeClr val="lt1"/>
                  </a:solidFill>
                  <a:latin typeface="Arial"/>
                  <a:ea typeface="Arial"/>
                  <a:cs typeface="Arial"/>
                  <a:sym typeface="Arial"/>
                </a:endParaRPr>
              </a:p>
            </p:txBody>
          </p:sp>
        </p:grpSp>
        <p:grpSp>
          <p:nvGrpSpPr>
            <p:cNvPr id="258" name="Google Shape;258;p8"/>
            <p:cNvGrpSpPr/>
            <p:nvPr/>
          </p:nvGrpSpPr>
          <p:grpSpPr>
            <a:xfrm>
              <a:off x="6383214" y="2450892"/>
              <a:ext cx="2514601" cy="1736505"/>
              <a:chOff x="6031523" y="778095"/>
              <a:chExt cx="2514601" cy="1736505"/>
            </a:xfrm>
          </p:grpSpPr>
          <p:sp>
            <p:nvSpPr>
              <p:cNvPr id="259" name="Google Shape;259;p8"/>
              <p:cNvSpPr/>
              <p:nvPr/>
            </p:nvSpPr>
            <p:spPr>
              <a:xfrm>
                <a:off x="6383216" y="931985"/>
                <a:ext cx="2162908" cy="1582615"/>
              </a:xfrm>
              <a:prstGeom prst="rect">
                <a:avLst/>
              </a:prstGeom>
              <a:solidFill>
                <a:schemeClr val="accent5">
                  <a:alpha val="69803"/>
                </a:schemeClr>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0" name="Google Shape;260;p8"/>
              <p:cNvSpPr/>
              <p:nvPr/>
            </p:nvSpPr>
            <p:spPr>
              <a:xfrm>
                <a:off x="6031523" y="778095"/>
                <a:ext cx="1966363" cy="622246"/>
              </a:xfrm>
              <a:prstGeom prst="roundRect">
                <a:avLst>
                  <a:gd name="adj" fmla="val 16667"/>
                </a:avLst>
              </a:prstGeom>
              <a:solidFill>
                <a:schemeClr val="accent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1" name="Google Shape;261;p8"/>
              <p:cNvSpPr txBox="1"/>
              <p:nvPr/>
            </p:nvSpPr>
            <p:spPr>
              <a:xfrm>
                <a:off x="6090374" y="819848"/>
                <a:ext cx="181097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Profiling/ behavior description </a:t>
                </a:r>
                <a:endParaRPr sz="1400" b="1">
                  <a:solidFill>
                    <a:schemeClr val="lt1"/>
                  </a:solidFill>
                  <a:latin typeface="Arial"/>
                  <a:ea typeface="Arial"/>
                  <a:cs typeface="Arial"/>
                  <a:sym typeface="Arial"/>
                </a:endParaRPr>
              </a:p>
            </p:txBody>
          </p:sp>
          <p:sp>
            <p:nvSpPr>
              <p:cNvPr id="262" name="Google Shape;262;p8"/>
              <p:cNvSpPr txBox="1"/>
              <p:nvPr/>
            </p:nvSpPr>
            <p:spPr>
              <a:xfrm>
                <a:off x="6623065" y="1537871"/>
                <a:ext cx="187746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Aims to describe the typical behavior of an entity. </a:t>
                </a:r>
                <a:endParaRPr/>
              </a:p>
            </p:txBody>
          </p:sp>
        </p:grpSp>
      </p:grpSp>
      <p:sp>
        <p:nvSpPr>
          <p:cNvPr id="263" name="Google Shape;263;p8"/>
          <p:cNvSpPr/>
          <p:nvPr/>
        </p:nvSpPr>
        <p:spPr>
          <a:xfrm>
            <a:off x="5283693" y="1690274"/>
            <a:ext cx="2162908" cy="1582615"/>
          </a:xfrm>
          <a:prstGeom prst="rect">
            <a:avLst/>
          </a:prstGeom>
          <a:solidFill>
            <a:schemeClr val="accent5">
              <a:alpha val="69803"/>
            </a:schemeClr>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 name="Google Shape;264;p8"/>
          <p:cNvSpPr/>
          <p:nvPr/>
        </p:nvSpPr>
        <p:spPr>
          <a:xfrm>
            <a:off x="4932000" y="1536384"/>
            <a:ext cx="1869829" cy="646946"/>
          </a:xfrm>
          <a:prstGeom prst="roundRect">
            <a:avLst>
              <a:gd name="adj" fmla="val 16667"/>
            </a:avLst>
          </a:prstGeom>
          <a:solidFill>
            <a:schemeClr val="accent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 name="Google Shape;265;p8"/>
          <p:cNvSpPr txBox="1"/>
          <p:nvPr/>
        </p:nvSpPr>
        <p:spPr>
          <a:xfrm>
            <a:off x="4909809" y="1536549"/>
            <a:ext cx="186982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Predictive analysis / Causal modeling </a:t>
            </a:r>
            <a:endParaRPr sz="1400" b="1">
              <a:solidFill>
                <a:schemeClr val="lt1"/>
              </a:solidFill>
              <a:latin typeface="Arial"/>
              <a:ea typeface="Arial"/>
              <a:cs typeface="Arial"/>
              <a:sym typeface="Arial"/>
            </a:endParaRPr>
          </a:p>
        </p:txBody>
      </p:sp>
      <p:sp>
        <p:nvSpPr>
          <p:cNvPr id="266" name="Google Shape;266;p8"/>
          <p:cNvSpPr txBox="1"/>
          <p:nvPr/>
        </p:nvSpPr>
        <p:spPr>
          <a:xfrm>
            <a:off x="5426413" y="2293408"/>
            <a:ext cx="187746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Provides insights on causal relationships between events and actions.</a:t>
            </a:r>
            <a:endParaRPr/>
          </a:p>
        </p:txBody>
      </p:sp>
      <p:pic>
        <p:nvPicPr>
          <p:cNvPr id="267" name="Google Shape;267;p8"/>
          <p:cNvPicPr preferRelativeResize="0"/>
          <p:nvPr/>
        </p:nvPicPr>
        <p:blipFill rotWithShape="1">
          <a:blip r:embed="rId3">
            <a:alphaModFix/>
          </a:blip>
          <a:srcRect/>
          <a:stretch/>
        </p:blipFill>
        <p:spPr>
          <a:xfrm>
            <a:off x="0" y="5518398"/>
            <a:ext cx="12192000" cy="1349238"/>
          </a:xfrm>
          <a:prstGeom prst="rect">
            <a:avLst/>
          </a:prstGeom>
          <a:noFill/>
          <a:ln>
            <a:noFill/>
          </a:ln>
        </p:spPr>
      </p:pic>
      <p:pic>
        <p:nvPicPr>
          <p:cNvPr id="268" name="Google Shape;268;p8"/>
          <p:cNvPicPr preferRelativeResize="0"/>
          <p:nvPr/>
        </p:nvPicPr>
        <p:blipFill rotWithShape="1">
          <a:blip r:embed="rId4">
            <a:alphaModFix/>
          </a:blip>
          <a:srcRect/>
          <a:stretch/>
        </p:blipFill>
        <p:spPr>
          <a:xfrm>
            <a:off x="0" y="-21666"/>
            <a:ext cx="12192000" cy="1564650"/>
          </a:xfrm>
          <a:prstGeom prst="rect">
            <a:avLst/>
          </a:prstGeom>
          <a:noFill/>
          <a:ln>
            <a:noFill/>
          </a:ln>
        </p:spPr>
      </p:pic>
      <p:grpSp>
        <p:nvGrpSpPr>
          <p:cNvPr id="269" name="Google Shape;269;p8"/>
          <p:cNvGrpSpPr/>
          <p:nvPr/>
        </p:nvGrpSpPr>
        <p:grpSpPr>
          <a:xfrm>
            <a:off x="7350318" y="1528668"/>
            <a:ext cx="4840795" cy="1746526"/>
            <a:chOff x="6857948" y="4967682"/>
            <a:chExt cx="4840795" cy="1746526"/>
          </a:xfrm>
        </p:grpSpPr>
        <p:grpSp>
          <p:nvGrpSpPr>
            <p:cNvPr id="270" name="Google Shape;270;p8"/>
            <p:cNvGrpSpPr/>
            <p:nvPr/>
          </p:nvGrpSpPr>
          <p:grpSpPr>
            <a:xfrm>
              <a:off x="9184142" y="4967682"/>
              <a:ext cx="2514601" cy="1736505"/>
              <a:chOff x="6030636" y="3294885"/>
              <a:chExt cx="2514601" cy="1736505"/>
            </a:xfrm>
          </p:grpSpPr>
          <p:sp>
            <p:nvSpPr>
              <p:cNvPr id="271" name="Google Shape;271;p8"/>
              <p:cNvSpPr/>
              <p:nvPr/>
            </p:nvSpPr>
            <p:spPr>
              <a:xfrm>
                <a:off x="6382329" y="3448775"/>
                <a:ext cx="2162908" cy="1582615"/>
              </a:xfrm>
              <a:prstGeom prst="rect">
                <a:avLst/>
              </a:prstGeom>
              <a:solidFill>
                <a:schemeClr val="accent3">
                  <a:alpha val="69803"/>
                </a:schemeClr>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 name="Google Shape;272;p8"/>
              <p:cNvSpPr/>
              <p:nvPr/>
            </p:nvSpPr>
            <p:spPr>
              <a:xfrm>
                <a:off x="6030636" y="3294885"/>
                <a:ext cx="1582615" cy="391282"/>
              </a:xfrm>
              <a:prstGeom prst="roundRect">
                <a:avLst>
                  <a:gd name="adj" fmla="val 16667"/>
                </a:avLst>
              </a:prstGeom>
              <a:solidFill>
                <a:schemeClr val="accent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 name="Google Shape;273;p8"/>
              <p:cNvSpPr txBox="1"/>
              <p:nvPr/>
            </p:nvSpPr>
            <p:spPr>
              <a:xfrm>
                <a:off x="6089488" y="3336638"/>
                <a:ext cx="146491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Clustering</a:t>
                </a:r>
                <a:endParaRPr sz="1400" b="1">
                  <a:solidFill>
                    <a:schemeClr val="lt1"/>
                  </a:solidFill>
                  <a:latin typeface="Arial"/>
                  <a:ea typeface="Arial"/>
                  <a:cs typeface="Arial"/>
                  <a:sym typeface="Arial"/>
                </a:endParaRPr>
              </a:p>
            </p:txBody>
          </p:sp>
          <p:sp>
            <p:nvSpPr>
              <p:cNvPr id="274" name="Google Shape;274;p8"/>
              <p:cNvSpPr txBox="1"/>
              <p:nvPr/>
            </p:nvSpPr>
            <p:spPr>
              <a:xfrm>
                <a:off x="6525936" y="3901445"/>
                <a:ext cx="187746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Evaluates and groups entities in a population together based on their similarity, but not driven by any specific purpose.</a:t>
                </a:r>
                <a:endParaRPr sz="1200">
                  <a:solidFill>
                    <a:schemeClr val="lt1"/>
                  </a:solidFill>
                  <a:latin typeface="Arial"/>
                  <a:ea typeface="Arial"/>
                  <a:cs typeface="Arial"/>
                  <a:sym typeface="Arial"/>
                </a:endParaRPr>
              </a:p>
            </p:txBody>
          </p:sp>
        </p:grpSp>
        <p:grpSp>
          <p:nvGrpSpPr>
            <p:cNvPr id="275" name="Google Shape;275;p8"/>
            <p:cNvGrpSpPr/>
            <p:nvPr/>
          </p:nvGrpSpPr>
          <p:grpSpPr>
            <a:xfrm>
              <a:off x="6857948" y="4977703"/>
              <a:ext cx="2514601" cy="1736505"/>
              <a:chOff x="6506257" y="3304906"/>
              <a:chExt cx="2514601" cy="1736505"/>
            </a:xfrm>
          </p:grpSpPr>
          <p:sp>
            <p:nvSpPr>
              <p:cNvPr id="276" name="Google Shape;276;p8"/>
              <p:cNvSpPr/>
              <p:nvPr/>
            </p:nvSpPr>
            <p:spPr>
              <a:xfrm>
                <a:off x="6857950" y="3458796"/>
                <a:ext cx="2162908" cy="1582615"/>
              </a:xfrm>
              <a:prstGeom prst="rect">
                <a:avLst/>
              </a:prstGeom>
              <a:solidFill>
                <a:schemeClr val="accent5">
                  <a:alpha val="69803"/>
                </a:schemeClr>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 name="Google Shape;277;p8"/>
              <p:cNvSpPr/>
              <p:nvPr/>
            </p:nvSpPr>
            <p:spPr>
              <a:xfrm>
                <a:off x="6506257" y="3304906"/>
                <a:ext cx="1869829" cy="646946"/>
              </a:xfrm>
              <a:prstGeom prst="roundRect">
                <a:avLst>
                  <a:gd name="adj" fmla="val 16667"/>
                </a:avLst>
              </a:prstGeom>
              <a:solidFill>
                <a:schemeClr val="accent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 name="Google Shape;278;p8"/>
              <p:cNvSpPr txBox="1"/>
              <p:nvPr/>
            </p:nvSpPr>
            <p:spPr>
              <a:xfrm>
                <a:off x="6708716" y="3401231"/>
                <a:ext cx="146491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Similarity matching </a:t>
                </a:r>
                <a:endParaRPr sz="1400" b="1">
                  <a:solidFill>
                    <a:schemeClr val="lt1"/>
                  </a:solidFill>
                  <a:latin typeface="Arial"/>
                  <a:ea typeface="Arial"/>
                  <a:cs typeface="Arial"/>
                  <a:sym typeface="Arial"/>
                </a:endParaRPr>
              </a:p>
            </p:txBody>
          </p:sp>
          <p:sp>
            <p:nvSpPr>
              <p:cNvPr id="279" name="Google Shape;279;p8"/>
              <p:cNvSpPr txBox="1"/>
              <p:nvPr/>
            </p:nvSpPr>
            <p:spPr>
              <a:xfrm>
                <a:off x="7000670" y="4061930"/>
                <a:ext cx="187746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Evaluates and aims to identify similar entities based on data known about them.</a:t>
                </a:r>
                <a:endParaRPr sz="1200">
                  <a:solidFill>
                    <a:schemeClr val="lt1"/>
                  </a:solidFill>
                  <a:latin typeface="Arial"/>
                  <a:ea typeface="Arial"/>
                  <a:cs typeface="Arial"/>
                  <a:sym typeface="Arial"/>
                </a:endParaRPr>
              </a:p>
            </p:txBody>
          </p:sp>
        </p:grpSp>
      </p:grpSp>
      <p:sp>
        <p:nvSpPr>
          <p:cNvPr id="280" name="Google Shape;280;p8"/>
          <p:cNvSpPr/>
          <p:nvPr/>
        </p:nvSpPr>
        <p:spPr>
          <a:xfrm>
            <a:off x="2377587" y="5696702"/>
            <a:ext cx="78888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Problems and data-driven solutions in Intelligence organizations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9"/>
          <p:cNvSpPr txBox="1"/>
          <p:nvPr/>
        </p:nvSpPr>
        <p:spPr>
          <a:xfrm>
            <a:off x="8657005" y="1657897"/>
            <a:ext cx="2307366" cy="7386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a:solidFill>
                  <a:schemeClr val="accent2"/>
                </a:solidFill>
                <a:latin typeface="Arial"/>
                <a:ea typeface="Arial"/>
                <a:cs typeface="Arial"/>
                <a:sym typeface="Arial"/>
              </a:rPr>
              <a:t>0100110100100001010100111101110110110110101010000111001010110010</a:t>
            </a:r>
            <a:endParaRPr sz="1400">
              <a:solidFill>
                <a:schemeClr val="accent2"/>
              </a:solidFill>
              <a:latin typeface="Arial"/>
              <a:ea typeface="Arial"/>
              <a:cs typeface="Arial"/>
              <a:sym typeface="Arial"/>
            </a:endParaRPr>
          </a:p>
        </p:txBody>
      </p:sp>
      <p:grpSp>
        <p:nvGrpSpPr>
          <p:cNvPr id="287" name="Google Shape;287;p9"/>
          <p:cNvGrpSpPr/>
          <p:nvPr/>
        </p:nvGrpSpPr>
        <p:grpSpPr>
          <a:xfrm>
            <a:off x="728936" y="1369405"/>
            <a:ext cx="6103637" cy="2092881"/>
            <a:chOff x="4244163" y="1645867"/>
            <a:chExt cx="5285657" cy="2092881"/>
          </a:xfrm>
        </p:grpSpPr>
        <p:sp>
          <p:nvSpPr>
            <p:cNvPr id="288" name="Google Shape;288;p9"/>
            <p:cNvSpPr txBox="1"/>
            <p:nvPr/>
          </p:nvSpPr>
          <p:spPr>
            <a:xfrm>
              <a:off x="5792960" y="2108436"/>
              <a:ext cx="3736860" cy="646331"/>
            </a:xfrm>
            <a:prstGeom prst="rect">
              <a:avLst/>
            </a:prstGeom>
            <a:noFill/>
            <a:ln>
              <a:noFill/>
            </a:ln>
          </p:spPr>
          <p:txBody>
            <a:bodyPr spcFirstLastPara="1" wrap="square" lIns="91425" tIns="45700" rIns="91425" bIns="45700" anchor="ctr" anchorCtr="0">
              <a:spAutoFit/>
            </a:bodyPr>
            <a:lstStyle/>
            <a:p>
              <a:pPr marL="0" marR="0" lvl="0" indent="0" algn="just" rtl="0">
                <a:spcBef>
                  <a:spcPts val="0"/>
                </a:spcBef>
                <a:spcAft>
                  <a:spcPts val="0"/>
                </a:spcAft>
                <a:buNone/>
              </a:pPr>
              <a:r>
                <a:rPr lang="en-US" sz="3600">
                  <a:solidFill>
                    <a:schemeClr val="accent2"/>
                  </a:solidFill>
                  <a:latin typeface="Arial Black"/>
                  <a:ea typeface="Arial Black"/>
                  <a:cs typeface="Arial Black"/>
                  <a:sym typeface="Arial Black"/>
                </a:rPr>
                <a:t>here do we find?</a:t>
              </a:r>
              <a:endParaRPr sz="3600">
                <a:solidFill>
                  <a:schemeClr val="accent2"/>
                </a:solidFill>
                <a:latin typeface="Arial Black"/>
                <a:ea typeface="Arial Black"/>
                <a:cs typeface="Arial Black"/>
                <a:sym typeface="Arial Black"/>
              </a:endParaRPr>
            </a:p>
          </p:txBody>
        </p:sp>
        <p:sp>
          <p:nvSpPr>
            <p:cNvPr id="289" name="Google Shape;289;p9"/>
            <p:cNvSpPr txBox="1"/>
            <p:nvPr/>
          </p:nvSpPr>
          <p:spPr>
            <a:xfrm>
              <a:off x="5792959" y="2681288"/>
              <a:ext cx="3736861" cy="707886"/>
            </a:xfrm>
            <a:prstGeom prst="rect">
              <a:avLst/>
            </a:prstGeom>
            <a:noFill/>
            <a:ln>
              <a:noFill/>
            </a:ln>
          </p:spPr>
          <p:txBody>
            <a:bodyPr spcFirstLastPara="1" wrap="square" lIns="91425" tIns="45700" rIns="91425" bIns="45700" anchor="ctr" anchorCtr="0">
              <a:spAutoFit/>
            </a:bodyPr>
            <a:lstStyle/>
            <a:p>
              <a:pPr marL="0" marR="0" lvl="0" indent="0" algn="just" rtl="0">
                <a:spcBef>
                  <a:spcPts val="0"/>
                </a:spcBef>
                <a:spcAft>
                  <a:spcPts val="0"/>
                </a:spcAft>
                <a:buNone/>
              </a:pPr>
              <a:r>
                <a:rPr lang="en-US" sz="4000" b="1">
                  <a:solidFill>
                    <a:schemeClr val="accent4"/>
                  </a:solidFill>
                  <a:latin typeface="Arial"/>
                  <a:ea typeface="Arial"/>
                  <a:cs typeface="Arial"/>
                  <a:sym typeface="Arial"/>
                </a:rPr>
                <a:t>GOOD DATA</a:t>
              </a:r>
              <a:endParaRPr sz="4000" b="1">
                <a:solidFill>
                  <a:schemeClr val="accent4"/>
                </a:solidFill>
                <a:latin typeface="Arial"/>
                <a:ea typeface="Arial"/>
                <a:cs typeface="Arial"/>
                <a:sym typeface="Arial"/>
              </a:endParaRPr>
            </a:p>
          </p:txBody>
        </p:sp>
        <p:sp>
          <p:nvSpPr>
            <p:cNvPr id="290" name="Google Shape;290;p9"/>
            <p:cNvSpPr txBox="1"/>
            <p:nvPr/>
          </p:nvSpPr>
          <p:spPr>
            <a:xfrm>
              <a:off x="4244163" y="1645867"/>
              <a:ext cx="1428068" cy="209288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3000" b="1">
                  <a:solidFill>
                    <a:schemeClr val="accent2"/>
                  </a:solidFill>
                  <a:latin typeface="Arial Black"/>
                  <a:ea typeface="Arial Black"/>
                  <a:cs typeface="Arial Black"/>
                  <a:sym typeface="Arial Black"/>
                </a:rPr>
                <a:t>W</a:t>
              </a:r>
              <a:endParaRPr sz="13000" b="1">
                <a:solidFill>
                  <a:schemeClr val="accent2"/>
                </a:solidFill>
                <a:latin typeface="Arial Black"/>
                <a:ea typeface="Arial Black"/>
                <a:cs typeface="Arial Black"/>
                <a:sym typeface="Arial Black"/>
              </a:endParaRPr>
            </a:p>
          </p:txBody>
        </p:sp>
      </p:grpSp>
      <p:sp>
        <p:nvSpPr>
          <p:cNvPr id="291" name="Google Shape;291;p9"/>
          <p:cNvSpPr txBox="1"/>
          <p:nvPr/>
        </p:nvSpPr>
        <p:spPr>
          <a:xfrm>
            <a:off x="770889" y="4092160"/>
            <a:ext cx="6782826"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3F3F3F"/>
                </a:solidFill>
                <a:latin typeface="Arial"/>
                <a:ea typeface="Arial"/>
                <a:cs typeface="Arial"/>
                <a:sym typeface="Arial"/>
              </a:rPr>
              <a:t>In computer science, </a:t>
            </a:r>
            <a:r>
              <a:rPr lang="en-US" sz="1400" i="1">
                <a:solidFill>
                  <a:srgbClr val="3F3F3F"/>
                </a:solidFill>
                <a:latin typeface="Arial"/>
                <a:ea typeface="Arial"/>
                <a:cs typeface="Arial"/>
                <a:sym typeface="Arial"/>
              </a:rPr>
              <a:t>garbage in</a:t>
            </a:r>
            <a:r>
              <a:rPr lang="en-US" sz="1400">
                <a:solidFill>
                  <a:srgbClr val="3F3F3F"/>
                </a:solidFill>
                <a:latin typeface="Arial"/>
                <a:ea typeface="Arial"/>
                <a:cs typeface="Arial"/>
                <a:sym typeface="Arial"/>
              </a:rPr>
              <a:t>, </a:t>
            </a:r>
            <a:r>
              <a:rPr lang="en-US" sz="1400" i="1">
                <a:solidFill>
                  <a:srgbClr val="3F3F3F"/>
                </a:solidFill>
                <a:latin typeface="Arial"/>
                <a:ea typeface="Arial"/>
                <a:cs typeface="Arial"/>
                <a:sym typeface="Arial"/>
              </a:rPr>
              <a:t>garbage out </a:t>
            </a:r>
            <a:r>
              <a:rPr lang="en-US" sz="1400">
                <a:solidFill>
                  <a:srgbClr val="3F3F3F"/>
                </a:solidFill>
                <a:latin typeface="Arial"/>
                <a:ea typeface="Arial"/>
                <a:cs typeface="Arial"/>
                <a:sym typeface="Arial"/>
              </a:rPr>
              <a:t>is used to express the idea that flawed input data produces inaccurate, faulty outputs, regardless of the algorithm’s efficiency (in our case, that being analytical processes). </a:t>
            </a:r>
            <a:endParaRPr/>
          </a:p>
        </p:txBody>
      </p:sp>
      <p:graphicFrame>
        <p:nvGraphicFramePr>
          <p:cNvPr id="292" name="Google Shape;292;p9"/>
          <p:cNvGraphicFramePr/>
          <p:nvPr/>
        </p:nvGraphicFramePr>
        <p:xfrm>
          <a:off x="632554" y="3257448"/>
          <a:ext cx="3000000" cy="3000000"/>
        </p:xfrm>
        <a:graphic>
          <a:graphicData uri="http://schemas.openxmlformats.org/drawingml/2006/table">
            <a:tbl>
              <a:tblPr firstRow="1" bandRow="1">
                <a:noFill/>
                <a:tableStyleId>{C9DAC1AC-DCE7-477F-8E5F-153D6798E1D4}</a:tableStyleId>
              </a:tblPr>
              <a:tblGrid>
                <a:gridCol w="2353175">
                  <a:extLst>
                    <a:ext uri="{9D8B030D-6E8A-4147-A177-3AD203B41FA5}">
                      <a16:colId xmlns:a16="http://schemas.microsoft.com/office/drawing/2014/main" val="20000"/>
                    </a:ext>
                  </a:extLst>
                </a:gridCol>
                <a:gridCol w="2353175">
                  <a:extLst>
                    <a:ext uri="{9D8B030D-6E8A-4147-A177-3AD203B41FA5}">
                      <a16:colId xmlns:a16="http://schemas.microsoft.com/office/drawing/2014/main" val="20001"/>
                    </a:ext>
                  </a:extLst>
                </a:gridCol>
                <a:gridCol w="2353175">
                  <a:extLst>
                    <a:ext uri="{9D8B030D-6E8A-4147-A177-3AD203B41FA5}">
                      <a16:colId xmlns:a16="http://schemas.microsoft.com/office/drawing/2014/main" val="20002"/>
                    </a:ext>
                  </a:extLst>
                </a:gridCol>
              </a:tblGrid>
              <a:tr h="380675">
                <a:tc>
                  <a:txBody>
                    <a:bodyPr/>
                    <a:lstStyle/>
                    <a:p>
                      <a:pPr marL="0" marR="0" lvl="0" indent="0" algn="ctr" rtl="0">
                        <a:spcBef>
                          <a:spcPts val="0"/>
                        </a:spcBef>
                        <a:spcAft>
                          <a:spcPts val="0"/>
                        </a:spcAft>
                        <a:buNone/>
                      </a:pPr>
                      <a:r>
                        <a:rPr lang="en-US" sz="1800" u="none" strike="noStrike" cap="none"/>
                        <a:t>INPUT DATA</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ALGORITHM</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OUTPUT DATA</a:t>
                      </a:r>
                      <a:endParaRPr sz="1800" u="none" strike="noStrike" cap="none"/>
                    </a:p>
                  </a:txBody>
                  <a:tcPr marL="91450" marR="91450" marT="45725" marB="45725"/>
                </a:tc>
                <a:extLst>
                  <a:ext uri="{0D108BD9-81ED-4DB2-BD59-A6C34878D82A}">
                    <a16:rowId xmlns:a16="http://schemas.microsoft.com/office/drawing/2014/main" val="10000"/>
                  </a:ext>
                </a:extLst>
              </a:tr>
              <a:tr h="380675">
                <a:tc>
                  <a:txBody>
                    <a:bodyPr/>
                    <a:lstStyle/>
                    <a:p>
                      <a:pPr marL="0" marR="0" lvl="0" indent="0" algn="ctr" rtl="0">
                        <a:spcBef>
                          <a:spcPts val="0"/>
                        </a:spcBef>
                        <a:spcAft>
                          <a:spcPts val="0"/>
                        </a:spcAft>
                        <a:buNone/>
                      </a:pPr>
                      <a:r>
                        <a:rPr lang="en-US" sz="1800" u="none" strike="noStrike" cap="none"/>
                        <a:t>Request collection</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Processing analysis</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Dissemination</a:t>
                      </a:r>
                      <a:endParaRPr sz="1800" u="none" strike="noStrike" cap="none"/>
                    </a:p>
                  </a:txBody>
                  <a:tcPr marL="91450" marR="91450" marT="45725" marB="45725"/>
                </a:tc>
                <a:extLst>
                  <a:ext uri="{0D108BD9-81ED-4DB2-BD59-A6C34878D82A}">
                    <a16:rowId xmlns:a16="http://schemas.microsoft.com/office/drawing/2014/main" val="10001"/>
                  </a:ext>
                </a:extLst>
              </a:tr>
            </a:tbl>
          </a:graphicData>
        </a:graphic>
      </p:graphicFrame>
      <p:sp>
        <p:nvSpPr>
          <p:cNvPr id="293" name="Google Shape;293;p9"/>
          <p:cNvSpPr txBox="1"/>
          <p:nvPr/>
        </p:nvSpPr>
        <p:spPr>
          <a:xfrm>
            <a:off x="401830" y="4939325"/>
            <a:ext cx="6757851"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200" b="1">
                <a:solidFill>
                  <a:srgbClr val="3BCEFB"/>
                </a:solidFill>
                <a:latin typeface="Arial"/>
                <a:ea typeface="Arial"/>
                <a:cs typeface="Arial"/>
                <a:sym typeface="Arial"/>
              </a:rPr>
              <a:t>04. Good data</a:t>
            </a:r>
            <a:endParaRPr sz="3200" b="1">
              <a:solidFill>
                <a:srgbClr val="3BCEFB"/>
              </a:solidFill>
              <a:latin typeface="Arial"/>
              <a:ea typeface="Arial"/>
              <a:cs typeface="Arial"/>
              <a:sym typeface="Arial"/>
            </a:endParaRPr>
          </a:p>
        </p:txBody>
      </p:sp>
      <p:pic>
        <p:nvPicPr>
          <p:cNvPr id="294" name="Google Shape;294;p9"/>
          <p:cNvPicPr preferRelativeResize="0"/>
          <p:nvPr/>
        </p:nvPicPr>
        <p:blipFill rotWithShape="1">
          <a:blip r:embed="rId3">
            <a:alphaModFix/>
          </a:blip>
          <a:srcRect/>
          <a:stretch/>
        </p:blipFill>
        <p:spPr>
          <a:xfrm>
            <a:off x="0" y="5508762"/>
            <a:ext cx="12192000" cy="1349238"/>
          </a:xfrm>
          <a:prstGeom prst="rect">
            <a:avLst/>
          </a:prstGeom>
          <a:noFill/>
          <a:ln>
            <a:noFill/>
          </a:ln>
        </p:spPr>
      </p:pic>
      <p:grpSp>
        <p:nvGrpSpPr>
          <p:cNvPr id="295" name="Google Shape;295;p9"/>
          <p:cNvGrpSpPr/>
          <p:nvPr/>
        </p:nvGrpSpPr>
        <p:grpSpPr>
          <a:xfrm>
            <a:off x="8210114" y="2339712"/>
            <a:ext cx="3214643" cy="3716680"/>
            <a:chOff x="4125210" y="1802423"/>
            <a:chExt cx="3954428" cy="4571999"/>
          </a:xfrm>
        </p:grpSpPr>
        <p:grpSp>
          <p:nvGrpSpPr>
            <p:cNvPr id="296" name="Google Shape;296;p9"/>
            <p:cNvGrpSpPr/>
            <p:nvPr/>
          </p:nvGrpSpPr>
          <p:grpSpPr>
            <a:xfrm>
              <a:off x="4125210" y="3947746"/>
              <a:ext cx="3954428" cy="2426676"/>
              <a:chOff x="4125210" y="3947746"/>
              <a:chExt cx="3954428" cy="2426676"/>
            </a:xfrm>
          </p:grpSpPr>
          <p:sp>
            <p:nvSpPr>
              <p:cNvPr id="297" name="Google Shape;297;p9"/>
              <p:cNvSpPr/>
              <p:nvPr/>
            </p:nvSpPr>
            <p:spPr>
              <a:xfrm>
                <a:off x="5803486" y="3947746"/>
                <a:ext cx="597877" cy="115607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 name="Google Shape;298;p9"/>
              <p:cNvSpPr/>
              <p:nvPr/>
            </p:nvSpPr>
            <p:spPr>
              <a:xfrm>
                <a:off x="4125210" y="4897315"/>
                <a:ext cx="3954428" cy="1477107"/>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99" name="Google Shape;299;p9"/>
            <p:cNvSpPr/>
            <p:nvPr/>
          </p:nvSpPr>
          <p:spPr>
            <a:xfrm>
              <a:off x="4580792" y="1802423"/>
              <a:ext cx="3047335" cy="2778367"/>
            </a:xfrm>
            <a:custGeom>
              <a:avLst/>
              <a:gdLst/>
              <a:ahLst/>
              <a:cxnLst/>
              <a:rect l="l" t="t" r="r" b="b"/>
              <a:pathLst>
                <a:path w="3047335" h="2778367" extrusionOk="0">
                  <a:moveTo>
                    <a:pt x="2686434" y="649222"/>
                  </a:moveTo>
                  <a:lnTo>
                    <a:pt x="2480724" y="868916"/>
                  </a:lnTo>
                  <a:lnTo>
                    <a:pt x="2831980" y="868916"/>
                  </a:lnTo>
                  <a:lnTo>
                    <a:pt x="2831980" y="866747"/>
                  </a:lnTo>
                  <a:cubicBezTo>
                    <a:pt x="2891449" y="866747"/>
                    <a:pt x="2939658" y="818538"/>
                    <a:pt x="2939658" y="759069"/>
                  </a:cubicBezTo>
                  <a:cubicBezTo>
                    <a:pt x="2939658" y="699600"/>
                    <a:pt x="2891449" y="651391"/>
                    <a:pt x="2831980" y="651391"/>
                  </a:cubicBezTo>
                  <a:lnTo>
                    <a:pt x="2831980" y="649222"/>
                  </a:lnTo>
                  <a:close/>
                  <a:moveTo>
                    <a:pt x="32816" y="0"/>
                  </a:moveTo>
                  <a:lnTo>
                    <a:pt x="2993848" y="0"/>
                  </a:lnTo>
                  <a:cubicBezTo>
                    <a:pt x="3011972" y="0"/>
                    <a:pt x="3026664" y="14692"/>
                    <a:pt x="3026664" y="32816"/>
                  </a:cubicBezTo>
                  <a:lnTo>
                    <a:pt x="3026664" y="285864"/>
                  </a:lnTo>
                  <a:lnTo>
                    <a:pt x="3026664" y="290147"/>
                  </a:lnTo>
                  <a:lnTo>
                    <a:pt x="3022654" y="290147"/>
                  </a:lnTo>
                  <a:lnTo>
                    <a:pt x="2785226" y="543714"/>
                  </a:lnTo>
                  <a:lnTo>
                    <a:pt x="2831980" y="543714"/>
                  </a:lnTo>
                  <a:lnTo>
                    <a:pt x="2834863" y="543714"/>
                  </a:lnTo>
                  <a:lnTo>
                    <a:pt x="2834863" y="544005"/>
                  </a:lnTo>
                  <a:lnTo>
                    <a:pt x="2875382" y="548089"/>
                  </a:lnTo>
                  <a:cubicBezTo>
                    <a:pt x="2973515" y="568170"/>
                    <a:pt x="3047335" y="654999"/>
                    <a:pt x="3047335" y="759069"/>
                  </a:cubicBezTo>
                  <a:cubicBezTo>
                    <a:pt x="3047335" y="863139"/>
                    <a:pt x="2973515" y="949968"/>
                    <a:pt x="2875382" y="970049"/>
                  </a:cubicBezTo>
                  <a:lnTo>
                    <a:pt x="2834863" y="974134"/>
                  </a:lnTo>
                  <a:lnTo>
                    <a:pt x="2834863" y="974424"/>
                  </a:lnTo>
                  <a:lnTo>
                    <a:pt x="2831980" y="974424"/>
                  </a:lnTo>
                  <a:lnTo>
                    <a:pt x="2381931" y="974424"/>
                  </a:lnTo>
                  <a:lnTo>
                    <a:pt x="1891751" y="1497925"/>
                  </a:lnTo>
                  <a:lnTo>
                    <a:pt x="1891751" y="2250406"/>
                  </a:lnTo>
                  <a:lnTo>
                    <a:pt x="1142998" y="2778367"/>
                  </a:lnTo>
                  <a:lnTo>
                    <a:pt x="1142998" y="1506560"/>
                  </a:lnTo>
                  <a:lnTo>
                    <a:pt x="4010" y="290147"/>
                  </a:lnTo>
                  <a:lnTo>
                    <a:pt x="0" y="290147"/>
                  </a:lnTo>
                  <a:lnTo>
                    <a:pt x="0" y="285864"/>
                  </a:lnTo>
                  <a:lnTo>
                    <a:pt x="0" y="32816"/>
                  </a:lnTo>
                  <a:cubicBezTo>
                    <a:pt x="0" y="14692"/>
                    <a:pt x="14692" y="0"/>
                    <a:pt x="3281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00" name="Google Shape;300;p9"/>
            <p:cNvSpPr/>
            <p:nvPr/>
          </p:nvSpPr>
          <p:spPr>
            <a:xfrm>
              <a:off x="4580792" y="1987062"/>
              <a:ext cx="3026664" cy="105508"/>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01" name="Google Shape;301;p9"/>
          <p:cNvSpPr txBox="1"/>
          <p:nvPr/>
        </p:nvSpPr>
        <p:spPr>
          <a:xfrm>
            <a:off x="8531550" y="5214540"/>
            <a:ext cx="259762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Arial"/>
                <a:ea typeface="Arial"/>
                <a:cs typeface="Arial"/>
                <a:sym typeface="Arial"/>
              </a:rPr>
              <a:t>BIG DATA</a:t>
            </a:r>
            <a:endParaRPr sz="3200">
              <a:solidFill>
                <a:schemeClr val="lt1"/>
              </a:solidFill>
              <a:latin typeface="Arial"/>
              <a:ea typeface="Arial"/>
              <a:cs typeface="Arial"/>
              <a:sym typeface="Arial"/>
            </a:endParaRPr>
          </a:p>
        </p:txBody>
      </p:sp>
      <p:pic>
        <p:nvPicPr>
          <p:cNvPr id="302" name="Google Shape;302;p9"/>
          <p:cNvPicPr preferRelativeResize="0"/>
          <p:nvPr/>
        </p:nvPicPr>
        <p:blipFill rotWithShape="1">
          <a:blip r:embed="rId4">
            <a:alphaModFix/>
          </a:blip>
          <a:srcRect/>
          <a:stretch/>
        </p:blipFill>
        <p:spPr>
          <a:xfrm>
            <a:off x="0" y="0"/>
            <a:ext cx="12192000" cy="1564650"/>
          </a:xfrm>
          <a:prstGeom prst="rect">
            <a:avLst/>
          </a:prstGeom>
          <a:noFill/>
          <a:ln>
            <a:noFill/>
          </a:ln>
        </p:spPr>
      </p:pic>
      <p:sp>
        <p:nvSpPr>
          <p:cNvPr id="303" name="Google Shape;303;p9"/>
          <p:cNvSpPr txBox="1"/>
          <p:nvPr/>
        </p:nvSpPr>
        <p:spPr>
          <a:xfrm>
            <a:off x="3326202" y="5108602"/>
            <a:ext cx="398810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If solving the business problem is the goal, it is important to understand the strengths and limitations of data available, because rarely is an exact match with the problem.</a:t>
            </a:r>
            <a:endParaRPr sz="12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over and End Slide Master">
  <a:themeElements>
    <a:clrScheme name="ALLPPT COLOR - 104">
      <a:dk1>
        <a:srgbClr val="000000"/>
      </a:dk1>
      <a:lt1>
        <a:srgbClr val="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 COLOR - 104">
      <a:dk1>
        <a:srgbClr val="000000"/>
      </a:dk1>
      <a:lt1>
        <a:srgbClr val="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
      <a:dk1>
        <a:srgbClr val="000000"/>
      </a:dk1>
      <a:lt1>
        <a:srgbClr val="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4550</Words>
  <Application>Microsoft Office PowerPoint</Application>
  <PresentationFormat>Widescreen</PresentationFormat>
  <Paragraphs>301</Paragraphs>
  <Slides>18</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Calibri</vt:lpstr>
      <vt:lpstr>Noto Sans Symbols</vt:lpstr>
      <vt:lpstr>Arial Black</vt:lpstr>
      <vt:lpstr>Quattrocento Sans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Administrator</cp:lastModifiedBy>
  <cp:revision>1</cp:revision>
  <dcterms:created xsi:type="dcterms:W3CDTF">2019-01-14T06:35:35Z</dcterms:created>
  <dcterms:modified xsi:type="dcterms:W3CDTF">2022-08-05T12:37:37Z</dcterms:modified>
</cp:coreProperties>
</file>