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5143500" type="screen16x9"/>
  <p:notesSz cx="6858000" cy="9144000"/>
  <p:embeddedFontLst>
    <p:embeddedFont>
      <p:font typeface="Calibri" panose="020F0502020204030204" pitchFamily="34" charset="0"/>
      <p:regular r:id="rId75"/>
      <p:bold r:id="rId76"/>
      <p:italic r:id="rId77"/>
      <p:boldItalic r:id="rId78"/>
    </p:embeddedFont>
    <p:embeddedFont>
      <p:font typeface="Quattrocento Sans" panose="020B060402020202020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hrl8RhfPNEZTGK1ixf7TAjCRyL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DBBC63-AB4A-4B4C-BE0B-D3B3E198C248}">
  <a:tblStyle styleId="{EADBBC63-AB4A-4B4C-BE0B-D3B3E198C24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F5FB"/>
          </a:solidFill>
        </a:fill>
      </a:tcStyle>
    </a:wholeTbl>
    <a:band1H>
      <a:tcTxStyle/>
      <a:tcStyle>
        <a:tcBdr/>
        <a:fill>
          <a:solidFill>
            <a:srgbClr val="E5EBF6"/>
          </a:solidFill>
        </a:fill>
      </a:tcStyle>
    </a:band1H>
    <a:band2H>
      <a:tcTxStyle/>
      <a:tcStyle>
        <a:tcBdr/>
      </a:tcStyle>
    </a:band2H>
    <a:band1V>
      <a:tcTxStyle/>
      <a:tcStyle>
        <a:tcBdr/>
        <a:fill>
          <a:solidFill>
            <a:srgbClr val="E5EBF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54" y="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74"/>
          <p:cNvSpPr txBox="1">
            <a:spLocks noGrp="1"/>
          </p:cNvSpPr>
          <p:nvPr>
            <p:ph type="title"/>
          </p:nvPr>
        </p:nvSpPr>
        <p:spPr>
          <a:xfrm>
            <a:off x="868297" y="205979"/>
            <a:ext cx="7933731" cy="646331"/>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74"/>
          <p:cNvSpPr txBox="1">
            <a:spLocks noGrp="1"/>
          </p:cNvSpPr>
          <p:nvPr>
            <p:ph type="body" idx="1"/>
          </p:nvPr>
        </p:nvSpPr>
        <p:spPr>
          <a:xfrm>
            <a:off x="868297" y="934065"/>
            <a:ext cx="7933731" cy="400345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7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7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7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46"/>
        <p:cNvGrpSpPr/>
        <p:nvPr/>
      </p:nvGrpSpPr>
      <p:grpSpPr>
        <a:xfrm>
          <a:off x="0" y="0"/>
          <a:ext cx="0" cy="0"/>
          <a:chOff x="0" y="0"/>
          <a:chExt cx="0" cy="0"/>
        </a:xfrm>
      </p:grpSpPr>
      <p:sp>
        <p:nvSpPr>
          <p:cNvPr id="47" name="Google Shape;47;p8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3"/>
          <p:cNvSpPr>
            <a:spLocks noGrp="1"/>
          </p:cNvSpPr>
          <p:nvPr>
            <p:ph type="pic" idx="2"/>
          </p:nvPr>
        </p:nvSpPr>
        <p:spPr>
          <a:xfrm>
            <a:off x="1792288" y="459581"/>
            <a:ext cx="5486400" cy="3086100"/>
          </a:xfrm>
          <a:prstGeom prst="rect">
            <a:avLst/>
          </a:prstGeom>
          <a:noFill/>
          <a:ln>
            <a:noFill/>
          </a:ln>
        </p:spPr>
      </p:sp>
      <p:sp>
        <p:nvSpPr>
          <p:cNvPr id="49" name="Google Shape;49;p8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50"/>
        <p:cNvGrpSpPr/>
        <p:nvPr/>
      </p:nvGrpSpPr>
      <p:grpSpPr>
        <a:xfrm>
          <a:off x="0" y="0"/>
          <a:ext cx="0" cy="0"/>
          <a:chOff x="0" y="0"/>
          <a:chExt cx="0" cy="0"/>
        </a:xfrm>
      </p:grpSpPr>
      <p:sp>
        <p:nvSpPr>
          <p:cNvPr id="51" name="Google Shape;51;p84"/>
          <p:cNvSpPr txBox="1">
            <a:spLocks noGrp="1"/>
          </p:cNvSpPr>
          <p:nvPr>
            <p:ph type="title"/>
          </p:nvPr>
        </p:nvSpPr>
        <p:spPr>
          <a:xfrm>
            <a:off x="868297" y="205979"/>
            <a:ext cx="7933731" cy="646331"/>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4"/>
          <p:cNvSpPr txBox="1">
            <a:spLocks noGrp="1"/>
          </p:cNvSpPr>
          <p:nvPr>
            <p:ph type="body" idx="1"/>
          </p:nvPr>
        </p:nvSpPr>
        <p:spPr>
          <a:xfrm rot="5400000">
            <a:off x="2833435" y="-1031073"/>
            <a:ext cx="4003456" cy="793373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53"/>
        <p:cNvGrpSpPr/>
        <p:nvPr/>
      </p:nvGrpSpPr>
      <p:grpSpPr>
        <a:xfrm>
          <a:off x="0" y="0"/>
          <a:ext cx="0" cy="0"/>
          <a:chOff x="0" y="0"/>
          <a:chExt cx="0" cy="0"/>
        </a:xfrm>
      </p:grpSpPr>
      <p:sp>
        <p:nvSpPr>
          <p:cNvPr id="54" name="Google Shape;54;p8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5"/>
          <p:cNvSpPr txBox="1">
            <a:spLocks noGrp="1"/>
          </p:cNvSpPr>
          <p:nvPr>
            <p:ph type="body" idx="1"/>
          </p:nvPr>
        </p:nvSpPr>
        <p:spPr>
          <a:xfrm rot="5400000">
            <a:off x="1553053" y="-329324"/>
            <a:ext cx="4388644" cy="545924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p:cSld name="Tittel og innhold">
    <p:spTree>
      <p:nvGrpSpPr>
        <p:cNvPr id="1" name="Shape 19"/>
        <p:cNvGrpSpPr/>
        <p:nvPr/>
      </p:nvGrpSpPr>
      <p:grpSpPr>
        <a:xfrm>
          <a:off x="0" y="0"/>
          <a:ext cx="0" cy="0"/>
          <a:chOff x="0" y="0"/>
          <a:chExt cx="0" cy="0"/>
        </a:xfrm>
      </p:grpSpPr>
      <p:sp>
        <p:nvSpPr>
          <p:cNvPr id="20" name="Google Shape;20;p75"/>
          <p:cNvSpPr txBox="1"/>
          <p:nvPr/>
        </p:nvSpPr>
        <p:spPr>
          <a:xfrm>
            <a:off x="-1" y="4815936"/>
            <a:ext cx="640523" cy="2738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a:solidFill>
                  <a:schemeClr val="lt1"/>
                </a:solidFill>
                <a:latin typeface="Arial"/>
                <a:ea typeface="Arial"/>
                <a:cs typeface="Arial"/>
                <a:sym typeface="Arial"/>
              </a:rPr>
              <a:t>‹#›</a:t>
            </a:fld>
            <a:endParaRPr sz="1000" b="1" i="0">
              <a:solidFill>
                <a:schemeClr val="lt1"/>
              </a:solidFill>
              <a:latin typeface="Arial"/>
              <a:ea typeface="Arial"/>
              <a:cs typeface="Arial"/>
              <a:sym typeface="Arial"/>
            </a:endParaRPr>
          </a:p>
        </p:txBody>
      </p:sp>
      <p:sp>
        <p:nvSpPr>
          <p:cNvPr id="21" name="Google Shape;21;p75"/>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5"/>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23"/>
        <p:cNvGrpSpPr/>
        <p:nvPr/>
      </p:nvGrpSpPr>
      <p:grpSpPr>
        <a:xfrm>
          <a:off x="0" y="0"/>
          <a:ext cx="0" cy="0"/>
          <a:chOff x="0" y="0"/>
          <a:chExt cx="0" cy="0"/>
        </a:xfrm>
      </p:grpSpPr>
      <p:sp>
        <p:nvSpPr>
          <p:cNvPr id="24" name="Google Shape;24;p76"/>
          <p:cNvSpPr txBox="1">
            <a:spLocks noGrp="1"/>
          </p:cNvSpPr>
          <p:nvPr>
            <p:ph type="ctrTitle"/>
          </p:nvPr>
        </p:nvSpPr>
        <p:spPr>
          <a:xfrm>
            <a:off x="1114753" y="2008061"/>
            <a:ext cx="7772400" cy="675821"/>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6"/>
          <p:cNvSpPr txBox="1">
            <a:spLocks noGrp="1"/>
          </p:cNvSpPr>
          <p:nvPr>
            <p:ph type="subTitle" idx="1"/>
          </p:nvPr>
        </p:nvSpPr>
        <p:spPr>
          <a:xfrm>
            <a:off x="1114753" y="2733866"/>
            <a:ext cx="7772400" cy="131445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rgbClr val="888888"/>
              </a:buClr>
              <a:buSzPts val="2400"/>
              <a:buNone/>
              <a:defRPr>
                <a:solidFill>
                  <a:srgbClr val="888888"/>
                </a:solidFill>
              </a:defRPr>
            </a:lvl1pPr>
            <a:lvl2pPr lvl="1" algn="ctr">
              <a:spcBef>
                <a:spcPts val="400"/>
              </a:spcBef>
              <a:spcAft>
                <a:spcPts val="0"/>
              </a:spcAft>
              <a:buClr>
                <a:srgbClr val="888888"/>
              </a:buClr>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ndelingsoverskrift" type="secHead">
  <p:cSld name="SECTION_HEADER">
    <p:spTree>
      <p:nvGrpSpPr>
        <p:cNvPr id="1" name="Shape 26"/>
        <p:cNvGrpSpPr/>
        <p:nvPr/>
      </p:nvGrpSpPr>
      <p:grpSpPr>
        <a:xfrm>
          <a:off x="0" y="0"/>
          <a:ext cx="0" cy="0"/>
          <a:chOff x="0" y="0"/>
          <a:chExt cx="0" cy="0"/>
        </a:xfrm>
      </p:grpSpPr>
      <p:sp>
        <p:nvSpPr>
          <p:cNvPr id="27" name="Google Shape;27;p77"/>
          <p:cNvSpPr txBox="1">
            <a:spLocks noGrp="1"/>
          </p:cNvSpPr>
          <p:nvPr>
            <p:ph type="title"/>
          </p:nvPr>
        </p:nvSpPr>
        <p:spPr>
          <a:xfrm>
            <a:off x="1035765" y="3305176"/>
            <a:ext cx="7458948" cy="1021556"/>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77"/>
          <p:cNvSpPr txBox="1">
            <a:spLocks noGrp="1"/>
          </p:cNvSpPr>
          <p:nvPr>
            <p:ph type="body" idx="1"/>
          </p:nvPr>
        </p:nvSpPr>
        <p:spPr>
          <a:xfrm>
            <a:off x="1035765" y="2180035"/>
            <a:ext cx="7458948"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29"/>
        <p:cNvGrpSpPr/>
        <p:nvPr/>
      </p:nvGrpSpPr>
      <p:grpSpPr>
        <a:xfrm>
          <a:off x="0" y="0"/>
          <a:ext cx="0" cy="0"/>
          <a:chOff x="0" y="0"/>
          <a:chExt cx="0" cy="0"/>
        </a:xfrm>
      </p:grpSpPr>
      <p:sp>
        <p:nvSpPr>
          <p:cNvPr id="30" name="Google Shape;30;p78"/>
          <p:cNvSpPr txBox="1">
            <a:spLocks noGrp="1"/>
          </p:cNvSpPr>
          <p:nvPr>
            <p:ph type="title"/>
          </p:nvPr>
        </p:nvSpPr>
        <p:spPr>
          <a:xfrm>
            <a:off x="1095551" y="205979"/>
            <a:ext cx="7407404" cy="857250"/>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8"/>
          <p:cNvSpPr txBox="1">
            <a:spLocks noGrp="1"/>
          </p:cNvSpPr>
          <p:nvPr>
            <p:ph type="body" idx="1"/>
          </p:nvPr>
        </p:nvSpPr>
        <p:spPr>
          <a:xfrm>
            <a:off x="1114712" y="1200151"/>
            <a:ext cx="3667845"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78"/>
          <p:cNvSpPr txBox="1">
            <a:spLocks noGrp="1"/>
          </p:cNvSpPr>
          <p:nvPr>
            <p:ph type="body" idx="2"/>
          </p:nvPr>
        </p:nvSpPr>
        <p:spPr>
          <a:xfrm>
            <a:off x="5305712" y="1200151"/>
            <a:ext cx="3673943"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p:cSld name="Sammenligning">
    <p:spTree>
      <p:nvGrpSpPr>
        <p:cNvPr id="1" name="Shape 33"/>
        <p:cNvGrpSpPr/>
        <p:nvPr/>
      </p:nvGrpSpPr>
      <p:grpSpPr>
        <a:xfrm>
          <a:off x="0" y="0"/>
          <a:ext cx="0" cy="0"/>
          <a:chOff x="0" y="0"/>
          <a:chExt cx="0" cy="0"/>
        </a:xfrm>
      </p:grpSpPr>
      <p:sp>
        <p:nvSpPr>
          <p:cNvPr id="34" name="Google Shape;34;p79"/>
          <p:cNvSpPr txBox="1">
            <a:spLocks noGrp="1"/>
          </p:cNvSpPr>
          <p:nvPr>
            <p:ph type="title"/>
          </p:nvPr>
        </p:nvSpPr>
        <p:spPr>
          <a:xfrm>
            <a:off x="926986" y="243149"/>
            <a:ext cx="7934515" cy="646331"/>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9"/>
          <p:cNvSpPr txBox="1">
            <a:spLocks noGrp="1"/>
          </p:cNvSpPr>
          <p:nvPr>
            <p:ph type="body" idx="1"/>
          </p:nvPr>
        </p:nvSpPr>
        <p:spPr>
          <a:xfrm>
            <a:off x="926986" y="1481512"/>
            <a:ext cx="3860602" cy="336363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79"/>
          <p:cNvSpPr txBox="1">
            <a:spLocks noGrp="1"/>
          </p:cNvSpPr>
          <p:nvPr>
            <p:ph type="body" idx="2"/>
          </p:nvPr>
        </p:nvSpPr>
        <p:spPr>
          <a:xfrm>
            <a:off x="4928959" y="1001692"/>
            <a:ext cx="3932542" cy="479822"/>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79"/>
          <p:cNvSpPr txBox="1">
            <a:spLocks noGrp="1"/>
          </p:cNvSpPr>
          <p:nvPr>
            <p:ph type="body" idx="3"/>
          </p:nvPr>
        </p:nvSpPr>
        <p:spPr>
          <a:xfrm>
            <a:off x="4928959" y="1481512"/>
            <a:ext cx="3932542" cy="336363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79"/>
          <p:cNvSpPr txBox="1">
            <a:spLocks noGrp="1"/>
          </p:cNvSpPr>
          <p:nvPr>
            <p:ph type="body" idx="4"/>
          </p:nvPr>
        </p:nvSpPr>
        <p:spPr>
          <a:xfrm>
            <a:off x="926986" y="1001691"/>
            <a:ext cx="3862118" cy="479822"/>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39"/>
        <p:cNvGrpSpPr/>
        <p:nvPr/>
      </p:nvGrpSpPr>
      <p:grpSpPr>
        <a:xfrm>
          <a:off x="0" y="0"/>
          <a:ext cx="0" cy="0"/>
          <a:chOff x="0" y="0"/>
          <a:chExt cx="0" cy="0"/>
        </a:xfrm>
      </p:grpSpPr>
      <p:sp>
        <p:nvSpPr>
          <p:cNvPr id="40" name="Google Shape;40;p80"/>
          <p:cNvSpPr txBox="1">
            <a:spLocks noGrp="1"/>
          </p:cNvSpPr>
          <p:nvPr>
            <p:ph type="title"/>
          </p:nvPr>
        </p:nvSpPr>
        <p:spPr>
          <a:xfrm>
            <a:off x="868297" y="205979"/>
            <a:ext cx="7933731" cy="646331"/>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42"/>
        <p:cNvGrpSpPr/>
        <p:nvPr/>
      </p:nvGrpSpPr>
      <p:grpSpPr>
        <a:xfrm>
          <a:off x="0" y="0"/>
          <a:ext cx="0" cy="0"/>
          <a:chOff x="0" y="0"/>
          <a:chExt cx="0" cy="0"/>
        </a:xfrm>
      </p:grpSpPr>
      <p:sp>
        <p:nvSpPr>
          <p:cNvPr id="43" name="Google Shape;43;p82"/>
          <p:cNvSpPr txBox="1">
            <a:spLocks noGrp="1"/>
          </p:cNvSpPr>
          <p:nvPr>
            <p:ph type="title"/>
          </p:nvPr>
        </p:nvSpPr>
        <p:spPr>
          <a:xfrm>
            <a:off x="1024642" y="204787"/>
            <a:ext cx="3008313" cy="871538"/>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2"/>
          <p:cNvSpPr txBox="1">
            <a:spLocks noGrp="1"/>
          </p:cNvSpPr>
          <p:nvPr>
            <p:ph type="body" idx="1"/>
          </p:nvPr>
        </p:nvSpPr>
        <p:spPr>
          <a:xfrm>
            <a:off x="4142491" y="204788"/>
            <a:ext cx="4765084"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5" name="Google Shape;45;p82"/>
          <p:cNvSpPr txBox="1">
            <a:spLocks noGrp="1"/>
          </p:cNvSpPr>
          <p:nvPr>
            <p:ph type="body" idx="2"/>
          </p:nvPr>
        </p:nvSpPr>
        <p:spPr>
          <a:xfrm>
            <a:off x="1024642"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68297" y="205979"/>
            <a:ext cx="7933731" cy="646331"/>
          </a:xfrm>
          <a:prstGeom prst="rect">
            <a:avLst/>
          </a:prstGeom>
          <a:noFill/>
          <a:ln>
            <a:noFill/>
          </a:ln>
        </p:spPr>
        <p:txBody>
          <a:bodyPr spcFirstLastPara="1" wrap="square" lIns="91425" tIns="45700" rIns="91425" bIns="45700" anchor="t" anchorCtr="0">
            <a:spAutoFit/>
          </a:bodyPr>
          <a:lstStyle>
            <a:lvl1pPr marR="0"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68297" y="934065"/>
            <a:ext cx="7933731" cy="4003456"/>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73" descr="stripe_16_9.jpg"/>
          <p:cNvPicPr preferRelativeResize="0"/>
          <p:nvPr/>
        </p:nvPicPr>
        <p:blipFill rotWithShape="1">
          <a:blip r:embed="rId14">
            <a:alphaModFix/>
          </a:blip>
          <a:srcRect/>
          <a:stretch/>
        </p:blipFill>
        <p:spPr>
          <a:xfrm>
            <a:off x="0" y="0"/>
            <a:ext cx="645602"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xplosion.ai/demos/displacy-e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an.webis.d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classify.com/brows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quillbot.com/summariz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imno.infosci.cornell.edu/jsLDA/jslda.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huggingface/transformer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colab.research.google.com/notebook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nlpprogress.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journals.elsevier.com/forensic-science-international-digital-investigation" TargetMode="External"/><Relationship Id="rId4" Type="http://schemas.openxmlformats.org/officeDocument/2006/relationships/hyperlink" Target="https://pan.webis.d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xplosion.ai/demos/displacy-en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imno.infosci.cornell.edu/jsLDA/jslda.html" TargetMode="External"/><Relationship Id="rId5" Type="http://schemas.openxmlformats.org/officeDocument/2006/relationships/hyperlink" Target="https://quillbot.com/summarize" TargetMode="External"/><Relationship Id="rId4" Type="http://schemas.openxmlformats.org/officeDocument/2006/relationships/hyperlink" Target="https://www.uclassify.com/brow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xplosion.ai/demos/displacy-en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uclassify.com/brows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quillbot.com/summariz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imno.infosci.cornell.edu/jsLDA/jslda.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hyperlink" Target="mailto:Kyle.porter@ntnu.no"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a:picLocks noGrp="1"/>
          </p:cNvPicPr>
          <p:nvPr>
            <p:ph type="body" idx="1"/>
          </p:nvPr>
        </p:nvPicPr>
        <p:blipFill rotWithShape="1">
          <a:blip r:embed="rId3">
            <a:alphaModFix/>
          </a:blip>
          <a:srcRect/>
          <a:stretch/>
        </p:blipFill>
        <p:spPr>
          <a:xfrm>
            <a:off x="0" y="1"/>
            <a:ext cx="9144000" cy="5156516"/>
          </a:xfrm>
          <a:prstGeom prst="rect">
            <a:avLst/>
          </a:prstGeom>
          <a:noFill/>
          <a:ln>
            <a:noFill/>
          </a:ln>
        </p:spPr>
      </p:pic>
      <p:sp>
        <p:nvSpPr>
          <p:cNvPr id="61" name="Google Shape;61;p1"/>
          <p:cNvSpPr txBox="1">
            <a:spLocks noGrp="1"/>
          </p:cNvSpPr>
          <p:nvPr>
            <p:ph type="title"/>
          </p:nvPr>
        </p:nvSpPr>
        <p:spPr>
          <a:xfrm>
            <a:off x="628650" y="1365325"/>
            <a:ext cx="7886700" cy="120032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a:t>Text Analytics / Natural Language Processing in a Policing Context</a:t>
            </a:r>
            <a:endParaRPr/>
          </a:p>
        </p:txBody>
      </p:sp>
      <p:sp>
        <p:nvSpPr>
          <p:cNvPr id="62" name="Google Shape;62;p1"/>
          <p:cNvSpPr txBox="1"/>
          <p:nvPr/>
        </p:nvSpPr>
        <p:spPr>
          <a:xfrm>
            <a:off x="3792315" y="2945140"/>
            <a:ext cx="1559369" cy="985838"/>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2100"/>
              <a:buFont typeface="Arial"/>
              <a:buNone/>
            </a:pPr>
            <a:r>
              <a:rPr lang="en-US" sz="2100">
                <a:solidFill>
                  <a:schemeClr val="dk1"/>
                </a:solidFill>
                <a:latin typeface="Arial"/>
                <a:ea typeface="Arial"/>
                <a:cs typeface="Arial"/>
                <a:sym typeface="Arial"/>
              </a:rPr>
              <a:t>Kyle Porter</a:t>
            </a:r>
            <a:endParaRPr/>
          </a:p>
        </p:txBody>
      </p:sp>
      <p:sp>
        <p:nvSpPr>
          <p:cNvPr id="5" name="Rectangle 4">
            <a:extLst>
              <a:ext uri="{FF2B5EF4-FFF2-40B4-BE49-F238E27FC236}">
                <a16:creationId xmlns:a16="http://schemas.microsoft.com/office/drawing/2014/main" id="{5CE13D21-F749-4F0C-BB02-0161CE0AD9FB}"/>
              </a:ext>
            </a:extLst>
          </p:cNvPr>
          <p:cNvSpPr/>
          <p:nvPr/>
        </p:nvSpPr>
        <p:spPr>
          <a:xfrm>
            <a:off x="383657" y="3607812"/>
            <a:ext cx="8376684" cy="646331"/>
          </a:xfrm>
          <a:prstGeom prst="rect">
            <a:avLst/>
          </a:prstGeom>
        </p:spPr>
        <p:txBody>
          <a:bodyPr wrap="square">
            <a:spAutoFit/>
          </a:bodyPr>
          <a:lstStyle/>
          <a:p>
            <a:pPr algn="ctr"/>
            <a:r>
              <a:rPr lang="en-GB" sz="1200" dirty="0"/>
              <a:t>This publication was realised with the EEA Financial Mechanism 2014-2021 financial support. Its content (text, photos, videos) does not reflect the official opinion of the Programme Operator, the National Contact Point and the Financial Mechanism Office. Responsibility for the information and views expressed therein lies entirely with the author(s).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0"/>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What is Natural Language Processing (NLP)?</a:t>
            </a:r>
            <a:endParaRPr/>
          </a:p>
        </p:txBody>
      </p:sp>
      <p:sp>
        <p:nvSpPr>
          <p:cNvPr id="114" name="Google Shape;114;p10"/>
          <p:cNvSpPr txBox="1">
            <a:spLocks noGrp="1"/>
          </p:cNvSpPr>
          <p:nvPr>
            <p:ph type="body" idx="1"/>
          </p:nvPr>
        </p:nvSpPr>
        <p:spPr>
          <a:xfrm>
            <a:off x="982193" y="1406308"/>
            <a:ext cx="7681516" cy="340962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The use of linguistics and computer algorithms to attempt have computers to understand “aspects” of written or spoken text.</a:t>
            </a:r>
            <a:endParaRPr/>
          </a:p>
          <a:p>
            <a:pPr marL="342900" lvl="0" indent="-342900" algn="l" rtl="0">
              <a:spcBef>
                <a:spcPts val="480"/>
              </a:spcBef>
              <a:spcAft>
                <a:spcPts val="0"/>
              </a:spcAft>
              <a:buClr>
                <a:schemeClr val="dk1"/>
              </a:buClr>
              <a:buSzPts val="2400"/>
              <a:buChar char="•"/>
            </a:pPr>
            <a:r>
              <a:rPr lang="en-US"/>
              <a:t>The algorithms used may or may not use machine learning.  </a:t>
            </a:r>
            <a:endParaRPr/>
          </a:p>
          <a:p>
            <a:pPr marL="342900" lvl="0" indent="-342900" algn="l" rtl="0">
              <a:spcBef>
                <a:spcPts val="480"/>
              </a:spcBef>
              <a:spcAft>
                <a:spcPts val="0"/>
              </a:spcAft>
              <a:buClr>
                <a:schemeClr val="dk1"/>
              </a:buClr>
              <a:buSzPts val="2400"/>
              <a:buChar char="•"/>
            </a:pPr>
            <a:r>
              <a:rPr lang="en-US"/>
              <a:t>Most development has been done in English.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NLP and Machine Learning</a:t>
            </a:r>
            <a:endParaRPr/>
          </a:p>
        </p:txBody>
      </p:sp>
      <p:sp>
        <p:nvSpPr>
          <p:cNvPr id="120" name="Google Shape;120;p11"/>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NLP using machine learning essentially uses the same machine learning pipeline.</a:t>
            </a:r>
            <a:endParaRPr/>
          </a:p>
        </p:txBody>
      </p:sp>
      <p:sp>
        <p:nvSpPr>
          <p:cNvPr id="121" name="Google Shape;121;p11"/>
          <p:cNvSpPr/>
          <p:nvPr/>
        </p:nvSpPr>
        <p:spPr>
          <a:xfrm>
            <a:off x="4495217" y="2447892"/>
            <a:ext cx="1185377" cy="977509"/>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Model</a:t>
            </a:r>
            <a:endParaRPr/>
          </a:p>
        </p:txBody>
      </p:sp>
      <p:sp>
        <p:nvSpPr>
          <p:cNvPr id="122" name="Google Shape;122;p11"/>
          <p:cNvSpPr/>
          <p:nvPr/>
        </p:nvSpPr>
        <p:spPr>
          <a:xfrm>
            <a:off x="631255" y="2323837"/>
            <a:ext cx="2656488" cy="1090974"/>
          </a:xfrm>
          <a:prstGeom prst="ellipse">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Spoken or written language documents</a:t>
            </a:r>
            <a:endParaRPr/>
          </a:p>
        </p:txBody>
      </p:sp>
      <p:sp>
        <p:nvSpPr>
          <p:cNvPr id="123" name="Google Shape;123;p11"/>
          <p:cNvSpPr/>
          <p:nvPr/>
        </p:nvSpPr>
        <p:spPr>
          <a:xfrm>
            <a:off x="6905296" y="2334428"/>
            <a:ext cx="1821475" cy="1090974"/>
          </a:xfrm>
          <a:prstGeom prst="roundRect">
            <a:avLst>
              <a:gd name="adj" fmla="val 16667"/>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Text Classification or Relationships</a:t>
            </a:r>
            <a:endParaRPr/>
          </a:p>
        </p:txBody>
      </p:sp>
      <p:cxnSp>
        <p:nvCxnSpPr>
          <p:cNvPr id="124" name="Google Shape;124;p11"/>
          <p:cNvCxnSpPr/>
          <p:nvPr/>
        </p:nvCxnSpPr>
        <p:spPr>
          <a:xfrm>
            <a:off x="3436986" y="2856712"/>
            <a:ext cx="817275" cy="23203"/>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25" name="Google Shape;125;p11"/>
          <p:cNvCxnSpPr/>
          <p:nvPr/>
        </p:nvCxnSpPr>
        <p:spPr>
          <a:xfrm>
            <a:off x="5800507" y="2856712"/>
            <a:ext cx="931020" cy="30407"/>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26" name="Google Shape;126;p11"/>
          <p:cNvSpPr txBox="1"/>
          <p:nvPr/>
        </p:nvSpPr>
        <p:spPr>
          <a:xfrm>
            <a:off x="3436986" y="2447893"/>
            <a:ext cx="8172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Trains</a:t>
            </a:r>
            <a:endParaRPr/>
          </a:p>
        </p:txBody>
      </p:sp>
      <p:sp>
        <p:nvSpPr>
          <p:cNvPr id="127" name="Google Shape;127;p11"/>
          <p:cNvSpPr txBox="1"/>
          <p:nvPr/>
        </p:nvSpPr>
        <p:spPr>
          <a:xfrm>
            <a:off x="5854364" y="2447893"/>
            <a:ext cx="877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Output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TWO major categories of ML</a:t>
            </a:r>
            <a:endParaRPr/>
          </a:p>
        </p:txBody>
      </p:sp>
      <p:sp>
        <p:nvSpPr>
          <p:cNvPr id="134" name="Google Shape;134;p12"/>
          <p:cNvSpPr txBox="1">
            <a:spLocks noGrp="1"/>
          </p:cNvSpPr>
          <p:nvPr>
            <p:ph type="body" idx="1"/>
          </p:nvPr>
        </p:nvSpPr>
        <p:spPr>
          <a:xfrm>
            <a:off x="982193" y="853885"/>
            <a:ext cx="7819780"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The two different categories the requirements of the training data, as well as the outcome of the NLP task.</a:t>
            </a:r>
            <a:endParaRPr/>
          </a:p>
          <a:p>
            <a:pPr marL="342900" lvl="0" indent="-342900" algn="l" rtl="0">
              <a:spcBef>
                <a:spcPts val="480"/>
              </a:spcBef>
              <a:spcAft>
                <a:spcPts val="0"/>
              </a:spcAft>
              <a:buClr>
                <a:schemeClr val="dk1"/>
              </a:buClr>
              <a:buSzPts val="2400"/>
              <a:buChar char="•"/>
            </a:pPr>
            <a:r>
              <a:rPr lang="en-US"/>
              <a:t>Supervised:</a:t>
            </a:r>
            <a:endParaRPr/>
          </a:p>
          <a:p>
            <a:pPr marL="742950" lvl="1" indent="-285750" algn="l" rtl="0">
              <a:spcBef>
                <a:spcPts val="400"/>
              </a:spcBef>
              <a:spcAft>
                <a:spcPts val="0"/>
              </a:spcAft>
              <a:buClr>
                <a:schemeClr val="dk1"/>
              </a:buClr>
              <a:buSzPts val="2000"/>
              <a:buChar char="–"/>
            </a:pPr>
            <a:r>
              <a:rPr lang="en-US"/>
              <a:t>Data is “labeled” by human.</a:t>
            </a:r>
            <a:endParaRPr/>
          </a:p>
          <a:p>
            <a:pPr marL="742950" lvl="1" indent="-285750" algn="l" rtl="0">
              <a:spcBef>
                <a:spcPts val="400"/>
              </a:spcBef>
              <a:spcAft>
                <a:spcPts val="0"/>
              </a:spcAft>
              <a:buClr>
                <a:schemeClr val="dk1"/>
              </a:buClr>
              <a:buSzPts val="2000"/>
              <a:buChar char="–"/>
            </a:pPr>
            <a:r>
              <a:rPr lang="en-US"/>
              <a:t>Output is often classification.</a:t>
            </a:r>
            <a:endParaRPr/>
          </a:p>
        </p:txBody>
      </p:sp>
      <p:pic>
        <p:nvPicPr>
          <p:cNvPr id="135" name="Google Shape;135;p12" descr="Sherlock Holmes Free Stock Photo - Public Domain Pictures"/>
          <p:cNvPicPr preferRelativeResize="0"/>
          <p:nvPr/>
        </p:nvPicPr>
        <p:blipFill rotWithShape="1">
          <a:blip r:embed="rId3">
            <a:alphaModFix/>
          </a:blip>
          <a:srcRect/>
          <a:stretch/>
        </p:blipFill>
        <p:spPr>
          <a:xfrm>
            <a:off x="1139572" y="3155085"/>
            <a:ext cx="647126" cy="647126"/>
          </a:xfrm>
          <a:prstGeom prst="rect">
            <a:avLst/>
          </a:prstGeom>
          <a:noFill/>
          <a:ln>
            <a:noFill/>
          </a:ln>
        </p:spPr>
      </p:pic>
      <p:sp>
        <p:nvSpPr>
          <p:cNvPr id="136" name="Google Shape;136;p12"/>
          <p:cNvSpPr txBox="1"/>
          <p:nvPr/>
        </p:nvSpPr>
        <p:spPr>
          <a:xfrm>
            <a:off x="1921807" y="3494434"/>
            <a:ext cx="153599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 Murder-Mystery</a:t>
            </a:r>
            <a:endParaRPr/>
          </a:p>
        </p:txBody>
      </p:sp>
      <p:pic>
        <p:nvPicPr>
          <p:cNvPr id="137" name="Google Shape;137;p12"/>
          <p:cNvPicPr preferRelativeResize="0"/>
          <p:nvPr/>
        </p:nvPicPr>
        <p:blipFill rotWithShape="1">
          <a:blip r:embed="rId4">
            <a:alphaModFix/>
          </a:blip>
          <a:srcRect/>
          <a:stretch/>
        </p:blipFill>
        <p:spPr>
          <a:xfrm>
            <a:off x="926400" y="3909175"/>
            <a:ext cx="941594" cy="620074"/>
          </a:xfrm>
          <a:prstGeom prst="rect">
            <a:avLst/>
          </a:prstGeom>
          <a:noFill/>
          <a:ln>
            <a:noFill/>
          </a:ln>
        </p:spPr>
      </p:pic>
      <p:sp>
        <p:nvSpPr>
          <p:cNvPr id="138" name="Google Shape;138;p12"/>
          <p:cNvSpPr txBox="1"/>
          <p:nvPr/>
        </p:nvSpPr>
        <p:spPr>
          <a:xfrm>
            <a:off x="1987343" y="4160761"/>
            <a:ext cx="92044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 Fantasy</a:t>
            </a:r>
            <a:endParaRPr/>
          </a:p>
        </p:txBody>
      </p:sp>
      <p:pic>
        <p:nvPicPr>
          <p:cNvPr id="139" name="Google Shape;139;p12"/>
          <p:cNvPicPr preferRelativeResize="0"/>
          <p:nvPr/>
        </p:nvPicPr>
        <p:blipFill rotWithShape="1">
          <a:blip r:embed="rId5">
            <a:alphaModFix/>
          </a:blip>
          <a:srcRect/>
          <a:stretch/>
        </p:blipFill>
        <p:spPr>
          <a:xfrm>
            <a:off x="881537" y="4552108"/>
            <a:ext cx="868859" cy="513665"/>
          </a:xfrm>
          <a:prstGeom prst="rect">
            <a:avLst/>
          </a:prstGeom>
          <a:noFill/>
          <a:ln>
            <a:noFill/>
          </a:ln>
        </p:spPr>
      </p:pic>
      <p:sp>
        <p:nvSpPr>
          <p:cNvPr id="140" name="Google Shape;140;p12"/>
          <p:cNvSpPr txBox="1"/>
          <p:nvPr/>
        </p:nvSpPr>
        <p:spPr>
          <a:xfrm>
            <a:off x="1987343" y="4659732"/>
            <a:ext cx="14991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 Science Fiction</a:t>
            </a:r>
            <a:endParaRPr/>
          </a:p>
        </p:txBody>
      </p:sp>
      <p:pic>
        <p:nvPicPr>
          <p:cNvPr id="141" name="Google Shape;141;p12" descr="Sherlock Holmes Free Stock Photo - Public Domain Pictures"/>
          <p:cNvPicPr preferRelativeResize="0"/>
          <p:nvPr/>
        </p:nvPicPr>
        <p:blipFill rotWithShape="1">
          <a:blip r:embed="rId3">
            <a:alphaModFix/>
          </a:blip>
          <a:srcRect/>
          <a:stretch/>
        </p:blipFill>
        <p:spPr>
          <a:xfrm>
            <a:off x="1274681" y="3357487"/>
            <a:ext cx="647126" cy="647126"/>
          </a:xfrm>
          <a:prstGeom prst="rect">
            <a:avLst/>
          </a:prstGeom>
          <a:noFill/>
          <a:ln>
            <a:noFill/>
          </a:ln>
        </p:spPr>
      </p:pic>
      <p:pic>
        <p:nvPicPr>
          <p:cNvPr id="142" name="Google Shape;142;p12"/>
          <p:cNvPicPr preferRelativeResize="0"/>
          <p:nvPr/>
        </p:nvPicPr>
        <p:blipFill rotWithShape="1">
          <a:blip r:embed="rId4">
            <a:alphaModFix/>
          </a:blip>
          <a:srcRect/>
          <a:stretch/>
        </p:blipFill>
        <p:spPr>
          <a:xfrm>
            <a:off x="1045749" y="3994979"/>
            <a:ext cx="941594" cy="620074"/>
          </a:xfrm>
          <a:prstGeom prst="rect">
            <a:avLst/>
          </a:prstGeom>
          <a:noFill/>
          <a:ln>
            <a:noFill/>
          </a:ln>
        </p:spPr>
      </p:pic>
      <p:pic>
        <p:nvPicPr>
          <p:cNvPr id="143" name="Google Shape;143;p12"/>
          <p:cNvPicPr preferRelativeResize="0"/>
          <p:nvPr/>
        </p:nvPicPr>
        <p:blipFill rotWithShape="1">
          <a:blip r:embed="rId5">
            <a:alphaModFix/>
          </a:blip>
          <a:srcRect/>
          <a:stretch/>
        </p:blipFill>
        <p:spPr>
          <a:xfrm>
            <a:off x="1118484" y="4604381"/>
            <a:ext cx="868859" cy="513665"/>
          </a:xfrm>
          <a:prstGeom prst="rect">
            <a:avLst/>
          </a:prstGeom>
          <a:noFill/>
          <a:ln>
            <a:noFill/>
          </a:ln>
        </p:spPr>
      </p:pic>
      <p:sp>
        <p:nvSpPr>
          <p:cNvPr id="144" name="Google Shape;144;p12"/>
          <p:cNvSpPr/>
          <p:nvPr/>
        </p:nvSpPr>
        <p:spPr>
          <a:xfrm>
            <a:off x="4108403" y="3755891"/>
            <a:ext cx="886480" cy="620074"/>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Model</a:t>
            </a:r>
            <a:endParaRPr/>
          </a:p>
        </p:txBody>
      </p:sp>
      <p:sp>
        <p:nvSpPr>
          <p:cNvPr id="145" name="Google Shape;145;p12"/>
          <p:cNvSpPr txBox="1"/>
          <p:nvPr/>
        </p:nvSpPr>
        <p:spPr>
          <a:xfrm>
            <a:off x="2111575" y="2892558"/>
            <a:ext cx="6719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Data</a:t>
            </a:r>
            <a:endParaRPr/>
          </a:p>
        </p:txBody>
      </p:sp>
      <p:cxnSp>
        <p:nvCxnSpPr>
          <p:cNvPr id="146" name="Google Shape;146;p12"/>
          <p:cNvCxnSpPr/>
          <p:nvPr/>
        </p:nvCxnSpPr>
        <p:spPr>
          <a:xfrm>
            <a:off x="3457805" y="4065043"/>
            <a:ext cx="586179" cy="88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47" name="Google Shape;147;p12"/>
          <p:cNvSpPr txBox="1"/>
          <p:nvPr/>
        </p:nvSpPr>
        <p:spPr>
          <a:xfrm>
            <a:off x="3376432" y="3724509"/>
            <a:ext cx="7489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trains</a:t>
            </a:r>
            <a:endParaRPr/>
          </a:p>
        </p:txBody>
      </p:sp>
      <p:sp>
        <p:nvSpPr>
          <p:cNvPr id="148" name="Google Shape;148;p12"/>
          <p:cNvSpPr/>
          <p:nvPr/>
        </p:nvSpPr>
        <p:spPr>
          <a:xfrm>
            <a:off x="5755748" y="3708719"/>
            <a:ext cx="879499" cy="712647"/>
          </a:xfrm>
          <a:prstGeom prst="ellipse">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a:t>
            </a:r>
            <a:endParaRPr/>
          </a:p>
        </p:txBody>
      </p:sp>
      <p:cxnSp>
        <p:nvCxnSpPr>
          <p:cNvPr id="149" name="Google Shape;149;p12"/>
          <p:cNvCxnSpPr/>
          <p:nvPr/>
        </p:nvCxnSpPr>
        <p:spPr>
          <a:xfrm>
            <a:off x="5088198" y="4064006"/>
            <a:ext cx="586179" cy="88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50" name="Google Shape;150;p12"/>
          <p:cNvSpPr txBox="1"/>
          <p:nvPr/>
        </p:nvSpPr>
        <p:spPr>
          <a:xfrm>
            <a:off x="4994883" y="3347819"/>
            <a:ext cx="24545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How to classify unseen doc?</a:t>
            </a:r>
            <a:endParaRPr/>
          </a:p>
        </p:txBody>
      </p:sp>
      <p:cxnSp>
        <p:nvCxnSpPr>
          <p:cNvPr id="151" name="Google Shape;151;p12"/>
          <p:cNvCxnSpPr/>
          <p:nvPr/>
        </p:nvCxnSpPr>
        <p:spPr>
          <a:xfrm>
            <a:off x="6801431" y="4063121"/>
            <a:ext cx="586179" cy="88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52" name="Google Shape;152;p12"/>
          <p:cNvSpPr txBox="1"/>
          <p:nvPr/>
        </p:nvSpPr>
        <p:spPr>
          <a:xfrm>
            <a:off x="7396112" y="3809870"/>
            <a:ext cx="124104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Genre</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Classification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3"/>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TWO major categories of ML</a:t>
            </a:r>
            <a:endParaRPr/>
          </a:p>
        </p:txBody>
      </p:sp>
      <p:sp>
        <p:nvSpPr>
          <p:cNvPr id="158" name="Google Shape;158;p13"/>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Unsupervised:</a:t>
            </a:r>
            <a:endParaRPr/>
          </a:p>
          <a:p>
            <a:pPr marL="742950" lvl="1" indent="-285750" algn="l" rtl="0">
              <a:spcBef>
                <a:spcPts val="400"/>
              </a:spcBef>
              <a:spcAft>
                <a:spcPts val="0"/>
              </a:spcAft>
              <a:buClr>
                <a:schemeClr val="dk1"/>
              </a:buClr>
              <a:buSzPts val="2000"/>
              <a:buChar char="–"/>
            </a:pPr>
            <a:r>
              <a:rPr lang="en-US"/>
              <a:t>Data is unlabeled</a:t>
            </a:r>
            <a:endParaRPr/>
          </a:p>
          <a:p>
            <a:pPr marL="742950" lvl="1" indent="-285750" algn="l" rtl="0">
              <a:spcBef>
                <a:spcPts val="400"/>
              </a:spcBef>
              <a:spcAft>
                <a:spcPts val="0"/>
              </a:spcAft>
              <a:buClr>
                <a:schemeClr val="dk1"/>
              </a:buClr>
              <a:buSzPts val="2000"/>
              <a:buChar char="–"/>
            </a:pPr>
            <a:r>
              <a:rPr lang="en-US"/>
              <a:t>Output is often relationships identified within the data.</a:t>
            </a:r>
            <a:endParaRPr/>
          </a:p>
          <a:p>
            <a:pPr marL="342900" lvl="0" indent="-190500" algn="l" rtl="0">
              <a:spcBef>
                <a:spcPts val="480"/>
              </a:spcBef>
              <a:spcAft>
                <a:spcPts val="0"/>
              </a:spcAft>
              <a:buClr>
                <a:schemeClr val="dk1"/>
              </a:buClr>
              <a:buSzPts val="2400"/>
              <a:buNone/>
            </a:pPr>
            <a:endParaRPr/>
          </a:p>
        </p:txBody>
      </p:sp>
      <p:pic>
        <p:nvPicPr>
          <p:cNvPr id="159" name="Google Shape;159;p13" descr="Sherlock Holmes Free Stock Photo - Public Domain Pictures"/>
          <p:cNvPicPr preferRelativeResize="0"/>
          <p:nvPr/>
        </p:nvPicPr>
        <p:blipFill rotWithShape="1">
          <a:blip r:embed="rId3">
            <a:alphaModFix/>
          </a:blip>
          <a:srcRect/>
          <a:stretch/>
        </p:blipFill>
        <p:spPr>
          <a:xfrm>
            <a:off x="1714197" y="2943601"/>
            <a:ext cx="842867" cy="842867"/>
          </a:xfrm>
          <a:prstGeom prst="rect">
            <a:avLst/>
          </a:prstGeom>
          <a:noFill/>
          <a:ln>
            <a:noFill/>
          </a:ln>
        </p:spPr>
      </p:pic>
      <p:cxnSp>
        <p:nvCxnSpPr>
          <p:cNvPr id="160" name="Google Shape;160;p13"/>
          <p:cNvCxnSpPr/>
          <p:nvPr/>
        </p:nvCxnSpPr>
        <p:spPr>
          <a:xfrm rot="10800000" flipH="1">
            <a:off x="4946887" y="2710305"/>
            <a:ext cx="486894" cy="21284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61" name="Google Shape;161;p13"/>
          <p:cNvSpPr txBox="1"/>
          <p:nvPr/>
        </p:nvSpPr>
        <p:spPr>
          <a:xfrm>
            <a:off x="5590929" y="2827253"/>
            <a:ext cx="314861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Possible results: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Themes: Crime, Fiction, Mystery?</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Which documents are related?</a:t>
            </a:r>
            <a:endParaRPr/>
          </a:p>
        </p:txBody>
      </p:sp>
      <p:sp>
        <p:nvSpPr>
          <p:cNvPr id="162" name="Google Shape;162;p13"/>
          <p:cNvSpPr txBox="1"/>
          <p:nvPr/>
        </p:nvSpPr>
        <p:spPr>
          <a:xfrm>
            <a:off x="982193" y="4722855"/>
            <a:ext cx="55922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Now for some concrete examples of different tasks…</a:t>
            </a:r>
            <a:endParaRPr/>
          </a:p>
        </p:txBody>
      </p:sp>
      <p:pic>
        <p:nvPicPr>
          <p:cNvPr id="163" name="Google Shape;163;p13"/>
          <p:cNvPicPr preferRelativeResize="0"/>
          <p:nvPr/>
        </p:nvPicPr>
        <p:blipFill rotWithShape="1">
          <a:blip r:embed="rId4">
            <a:alphaModFix/>
          </a:blip>
          <a:srcRect/>
          <a:stretch/>
        </p:blipFill>
        <p:spPr>
          <a:xfrm>
            <a:off x="992800" y="2576511"/>
            <a:ext cx="941594" cy="620074"/>
          </a:xfrm>
          <a:prstGeom prst="rect">
            <a:avLst/>
          </a:prstGeom>
          <a:noFill/>
          <a:ln>
            <a:noFill/>
          </a:ln>
        </p:spPr>
      </p:pic>
      <p:pic>
        <p:nvPicPr>
          <p:cNvPr id="164" name="Google Shape;164;p13"/>
          <p:cNvPicPr preferRelativeResize="0"/>
          <p:nvPr/>
        </p:nvPicPr>
        <p:blipFill rotWithShape="1">
          <a:blip r:embed="rId5">
            <a:alphaModFix/>
          </a:blip>
          <a:srcRect/>
          <a:stretch/>
        </p:blipFill>
        <p:spPr>
          <a:xfrm>
            <a:off x="1934394" y="2515902"/>
            <a:ext cx="868859" cy="513665"/>
          </a:xfrm>
          <a:prstGeom prst="rect">
            <a:avLst/>
          </a:prstGeom>
          <a:noFill/>
          <a:ln>
            <a:noFill/>
          </a:ln>
        </p:spPr>
      </p:pic>
      <p:sp>
        <p:nvSpPr>
          <p:cNvPr id="165" name="Google Shape;165;p13"/>
          <p:cNvSpPr/>
          <p:nvPr/>
        </p:nvSpPr>
        <p:spPr>
          <a:xfrm>
            <a:off x="3935766" y="2936802"/>
            <a:ext cx="886480" cy="620074"/>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Model</a:t>
            </a:r>
            <a:endParaRPr/>
          </a:p>
        </p:txBody>
      </p:sp>
      <p:cxnSp>
        <p:nvCxnSpPr>
          <p:cNvPr id="166" name="Google Shape;166;p13"/>
          <p:cNvCxnSpPr/>
          <p:nvPr/>
        </p:nvCxnSpPr>
        <p:spPr>
          <a:xfrm>
            <a:off x="3285168" y="3245954"/>
            <a:ext cx="586179" cy="88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67" name="Google Shape;167;p13"/>
          <p:cNvCxnSpPr/>
          <p:nvPr/>
        </p:nvCxnSpPr>
        <p:spPr>
          <a:xfrm>
            <a:off x="4915561" y="3244917"/>
            <a:ext cx="586179" cy="88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68" name="Google Shape;168;p13"/>
          <p:cNvSpPr txBox="1"/>
          <p:nvPr/>
        </p:nvSpPr>
        <p:spPr>
          <a:xfrm>
            <a:off x="3154633" y="2873222"/>
            <a:ext cx="7489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trains</a:t>
            </a:r>
            <a:endParaRPr/>
          </a:p>
        </p:txBody>
      </p:sp>
      <p:cxnSp>
        <p:nvCxnSpPr>
          <p:cNvPr id="169" name="Google Shape;169;p13"/>
          <p:cNvCxnSpPr/>
          <p:nvPr/>
        </p:nvCxnSpPr>
        <p:spPr>
          <a:xfrm>
            <a:off x="4952117" y="3556876"/>
            <a:ext cx="549623" cy="26282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Named Entity Recognition (NER)</a:t>
            </a:r>
            <a:endParaRPr/>
          </a:p>
        </p:txBody>
      </p:sp>
      <p:sp>
        <p:nvSpPr>
          <p:cNvPr id="175" name="Google Shape;175;p14"/>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Concerned with extracting proper nouns from unstructured text.</a:t>
            </a:r>
            <a:endParaRPr/>
          </a:p>
          <a:p>
            <a:pPr marL="342900" lvl="0" indent="-342900" algn="l" rtl="0">
              <a:spcBef>
                <a:spcPts val="480"/>
              </a:spcBef>
              <a:spcAft>
                <a:spcPts val="0"/>
              </a:spcAft>
              <a:buClr>
                <a:schemeClr val="dk1"/>
              </a:buClr>
              <a:buSzPts val="2400"/>
              <a:buChar char="•"/>
            </a:pPr>
            <a:r>
              <a:rPr lang="en-US"/>
              <a:t>Proper nouns are labeled. Labels are usually PERSON, LOCATION, ORGANIZATION, GEO-POLITICAL ENTITY, etc.</a:t>
            </a:r>
            <a:endParaRPr/>
          </a:p>
          <a:p>
            <a:pPr marL="342900" lvl="0" indent="-342900" algn="l" rtl="0">
              <a:spcBef>
                <a:spcPts val="480"/>
              </a:spcBef>
              <a:spcAft>
                <a:spcPts val="0"/>
              </a:spcAft>
              <a:buClr>
                <a:schemeClr val="dk1"/>
              </a:buClr>
              <a:buSzPts val="2400"/>
              <a:buChar char="•"/>
            </a:pPr>
            <a:r>
              <a:rPr lang="en-US"/>
              <a:t>ML NER uses supervised learning.  So a human must provide these labels.</a:t>
            </a:r>
            <a:endParaRPr/>
          </a:p>
          <a:p>
            <a:pPr marL="742950" lvl="1" indent="-285750" algn="l" rtl="0">
              <a:spcBef>
                <a:spcPts val="400"/>
              </a:spcBef>
              <a:spcAft>
                <a:spcPts val="0"/>
              </a:spcAft>
              <a:buClr>
                <a:schemeClr val="dk1"/>
              </a:buClr>
              <a:buSzPts val="2000"/>
              <a:buChar char="–"/>
            </a:pPr>
            <a:r>
              <a:rPr lang="en-US"/>
              <a:t>You can even have industry specific labels, but would require hand annotating a lot of data.</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Example and Metrics</a:t>
            </a:r>
            <a:endParaRPr/>
          </a:p>
        </p:txBody>
      </p:sp>
      <p:sp>
        <p:nvSpPr>
          <p:cNvPr id="181" name="Google Shape;181;p15"/>
          <p:cNvSpPr txBox="1">
            <a:spLocks noGrp="1"/>
          </p:cNvSpPr>
          <p:nvPr>
            <p:ph type="body" idx="1"/>
          </p:nvPr>
        </p:nvSpPr>
        <p:spPr>
          <a:xfrm>
            <a:off x="982193" y="943896"/>
            <a:ext cx="7681516" cy="440290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n-US"/>
              <a:t>“A dog, named Jimmy, went to the Walmart store in New York to buy a heroic bone”</a:t>
            </a:r>
            <a:endParaRPr/>
          </a:p>
          <a:p>
            <a:pPr marL="342900" lvl="0" indent="-342900" algn="l" rtl="0">
              <a:spcBef>
                <a:spcPts val="444"/>
              </a:spcBef>
              <a:spcAft>
                <a:spcPts val="0"/>
              </a:spcAft>
              <a:buClr>
                <a:schemeClr val="dk1"/>
              </a:buClr>
              <a:buSzPct val="100000"/>
              <a:buChar char="•"/>
            </a:pPr>
            <a:r>
              <a:rPr lang="en-US"/>
              <a:t>Proper nouns are: Jimmy, Walmart, New York.</a:t>
            </a:r>
            <a:endParaRPr/>
          </a:p>
          <a:p>
            <a:pPr marL="742950" lvl="1" indent="-285750" algn="l" rtl="0">
              <a:spcBef>
                <a:spcPts val="370"/>
              </a:spcBef>
              <a:spcAft>
                <a:spcPts val="0"/>
              </a:spcAft>
              <a:buClr>
                <a:schemeClr val="dk1"/>
              </a:buClr>
              <a:buSzPct val="100000"/>
              <a:buChar char="–"/>
            </a:pPr>
            <a:r>
              <a:rPr lang="en-US"/>
              <a:t>Assume algorithm identified “Jimmy” and “bone” as proper nouns.</a:t>
            </a:r>
            <a:endParaRPr/>
          </a:p>
          <a:p>
            <a:pPr marL="342900" lvl="0" indent="-342900" algn="l" rtl="0">
              <a:spcBef>
                <a:spcPts val="444"/>
              </a:spcBef>
              <a:spcAft>
                <a:spcPts val="0"/>
              </a:spcAft>
              <a:buClr>
                <a:schemeClr val="dk1"/>
              </a:buClr>
              <a:buSzPct val="100000"/>
              <a:buChar char="•"/>
            </a:pPr>
            <a:r>
              <a:rPr lang="en-US"/>
              <a:t>Precision is percentage of returned results that are correctly identified as proper nouns.</a:t>
            </a:r>
            <a:endParaRPr/>
          </a:p>
          <a:p>
            <a:pPr marL="742950" lvl="1" indent="-285750" algn="l" rtl="0">
              <a:spcBef>
                <a:spcPts val="370"/>
              </a:spcBef>
              <a:spcAft>
                <a:spcPts val="0"/>
              </a:spcAft>
              <a:buClr>
                <a:schemeClr val="dk1"/>
              </a:buClr>
              <a:buSzPct val="100000"/>
              <a:buChar char="–"/>
            </a:pPr>
            <a:r>
              <a:rPr lang="en-US"/>
              <a:t>Jimmy is a proper noun, bone is not.  Thus the precision would be 50%.</a:t>
            </a:r>
            <a:endParaRPr/>
          </a:p>
          <a:p>
            <a:pPr marL="342900" lvl="0" indent="-342900" algn="l" rtl="0">
              <a:spcBef>
                <a:spcPts val="444"/>
              </a:spcBef>
              <a:spcAft>
                <a:spcPts val="0"/>
              </a:spcAft>
              <a:buClr>
                <a:schemeClr val="dk1"/>
              </a:buClr>
              <a:buSzPct val="100000"/>
              <a:buChar char="•"/>
            </a:pPr>
            <a:r>
              <a:rPr lang="en-US"/>
              <a:t>Recall is the percentage of proper nouns identified of the total number of proper nouns in the text.</a:t>
            </a:r>
            <a:endParaRPr/>
          </a:p>
          <a:p>
            <a:pPr marL="742950" lvl="1" indent="-285750" algn="l" rtl="0">
              <a:spcBef>
                <a:spcPts val="370"/>
              </a:spcBef>
              <a:spcAft>
                <a:spcPts val="0"/>
              </a:spcAft>
              <a:buClr>
                <a:schemeClr val="dk1"/>
              </a:buClr>
              <a:buSzPct val="100000"/>
              <a:buChar char="–"/>
            </a:pPr>
            <a:r>
              <a:rPr lang="en-US"/>
              <a:t>Jimmy was found, but Walmart and New York were not.  Thus the recall would be 33.33%.</a:t>
            </a:r>
            <a:endParaRPr/>
          </a:p>
          <a:p>
            <a:pPr marL="342900" lvl="0" indent="-201930" algn="l" rtl="0">
              <a:spcBef>
                <a:spcPts val="444"/>
              </a:spcBef>
              <a:spcAft>
                <a:spcPts val="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Named Entity Recognition (NER)</a:t>
            </a:r>
            <a:endParaRPr/>
          </a:p>
        </p:txBody>
      </p:sp>
      <p:sp>
        <p:nvSpPr>
          <p:cNvPr id="187" name="Google Shape;187;p16"/>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endParaRPr/>
          </a:p>
        </p:txBody>
      </p:sp>
      <p:pic>
        <p:nvPicPr>
          <p:cNvPr id="188" name="Google Shape;188;p16"/>
          <p:cNvPicPr preferRelativeResize="0"/>
          <p:nvPr/>
        </p:nvPicPr>
        <p:blipFill rotWithShape="1">
          <a:blip r:embed="rId3">
            <a:alphaModFix/>
          </a:blip>
          <a:srcRect/>
          <a:stretch/>
        </p:blipFill>
        <p:spPr>
          <a:xfrm>
            <a:off x="2026240" y="852310"/>
            <a:ext cx="5593421" cy="3816144"/>
          </a:xfrm>
          <a:prstGeom prst="rect">
            <a:avLst/>
          </a:prstGeom>
          <a:noFill/>
          <a:ln>
            <a:noFill/>
          </a:ln>
        </p:spPr>
      </p:pic>
      <p:sp>
        <p:nvSpPr>
          <p:cNvPr id="189" name="Google Shape;189;p16"/>
          <p:cNvSpPr txBox="1"/>
          <p:nvPr/>
        </p:nvSpPr>
        <p:spPr>
          <a:xfrm>
            <a:off x="1501100" y="4722850"/>
            <a:ext cx="7642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Can also identify PERSONS, ORGANIZATIONS, among others.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Interactive English Example</a:t>
            </a:r>
            <a:endParaRPr/>
          </a:p>
        </p:txBody>
      </p:sp>
      <p:sp>
        <p:nvSpPr>
          <p:cNvPr id="195" name="Google Shape;195;p17"/>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563C1"/>
              </a:buClr>
              <a:buSzPts val="1800"/>
              <a:buChar char="•"/>
            </a:pPr>
            <a:r>
              <a:rPr lang="en-US" sz="1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https://explosion.ai/demos/displacy-ent</a:t>
            </a:r>
            <a:r>
              <a:rPr lang="en-US" sz="1800" b="0" i="0">
                <a:solidFill>
                  <a:srgbClr val="000000"/>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NER Results for Specific Labels</a:t>
            </a:r>
            <a:endParaRPr/>
          </a:p>
        </p:txBody>
      </p:sp>
      <p:sp>
        <p:nvSpPr>
          <p:cNvPr id="201" name="Google Shape;201;p18"/>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Results for analysis on a Norwegian test set.</a:t>
            </a:r>
            <a:endParaRPr/>
          </a:p>
        </p:txBody>
      </p:sp>
      <p:pic>
        <p:nvPicPr>
          <p:cNvPr id="202" name="Google Shape;202;p18"/>
          <p:cNvPicPr preferRelativeResize="0"/>
          <p:nvPr/>
        </p:nvPicPr>
        <p:blipFill rotWithShape="1">
          <a:blip r:embed="rId3">
            <a:alphaModFix/>
          </a:blip>
          <a:srcRect/>
          <a:stretch/>
        </p:blipFill>
        <p:spPr>
          <a:xfrm>
            <a:off x="2025458" y="2085294"/>
            <a:ext cx="5594985" cy="20199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Related Work to NER</a:t>
            </a:r>
            <a:endParaRPr/>
          </a:p>
        </p:txBody>
      </p:sp>
      <p:sp>
        <p:nvSpPr>
          <p:cNvPr id="208" name="Google Shape;208;p19"/>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Chau et al. (2002) used NER to extract names, narcotics, and addresses from unstructured police reports.</a:t>
            </a:r>
            <a:endParaRPr/>
          </a:p>
          <a:p>
            <a:pPr marL="342900" lvl="0" indent="-342900" algn="l" rtl="0">
              <a:spcBef>
                <a:spcPts val="480"/>
              </a:spcBef>
              <a:spcAft>
                <a:spcPts val="0"/>
              </a:spcAft>
              <a:buClr>
                <a:schemeClr val="dk1"/>
              </a:buClr>
              <a:buSzPts val="2400"/>
              <a:buChar char="•"/>
            </a:pPr>
            <a:r>
              <a:rPr lang="en-US"/>
              <a:t>Rather than just having names, locations, organizations etc. researchers have developed datasets with more types of entities to recognize, or crime specific terms to recognize.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905412" y="2167402"/>
            <a:ext cx="7681516"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a:t>Preliminary Information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Related Work to NER</a:t>
            </a:r>
            <a:endParaRPr/>
          </a:p>
        </p:txBody>
      </p:sp>
      <p:sp>
        <p:nvSpPr>
          <p:cNvPr id="214" name="Google Shape;214;p20"/>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Al-Zaidy et al. used the extracted named entities and attempts to identify communities across a text document set.</a:t>
            </a:r>
            <a:endParaRPr/>
          </a:p>
          <a:p>
            <a:pPr marL="342900" lvl="0" indent="-342900" algn="l" rtl="0">
              <a:spcBef>
                <a:spcPts val="480"/>
              </a:spcBef>
              <a:spcAft>
                <a:spcPts val="0"/>
              </a:spcAft>
              <a:buClr>
                <a:schemeClr val="dk1"/>
              </a:buClr>
              <a:buSzPts val="2400"/>
              <a:buChar char="•"/>
            </a:pPr>
            <a:r>
              <a:rPr lang="en-US"/>
              <a:t>E.g.</a:t>
            </a:r>
            <a:endParaRPr/>
          </a:p>
        </p:txBody>
      </p:sp>
      <p:sp>
        <p:nvSpPr>
          <p:cNvPr id="215" name="Google Shape;215;p20"/>
          <p:cNvSpPr/>
          <p:nvPr/>
        </p:nvSpPr>
        <p:spPr>
          <a:xfrm>
            <a:off x="1239841" y="3126658"/>
            <a:ext cx="886480" cy="1249307"/>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Taylor ~ Jared</a:t>
            </a:r>
            <a:endParaRPr/>
          </a:p>
        </p:txBody>
      </p:sp>
      <p:sp>
        <p:nvSpPr>
          <p:cNvPr id="216" name="Google Shape;216;p20"/>
          <p:cNvSpPr txBox="1"/>
          <p:nvPr/>
        </p:nvSpPr>
        <p:spPr>
          <a:xfrm>
            <a:off x="1289383" y="2757326"/>
            <a:ext cx="7873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Doc 1</a:t>
            </a:r>
            <a:endParaRPr/>
          </a:p>
        </p:txBody>
      </p:sp>
      <p:sp>
        <p:nvSpPr>
          <p:cNvPr id="217" name="Google Shape;217;p20"/>
          <p:cNvSpPr/>
          <p:nvPr/>
        </p:nvSpPr>
        <p:spPr>
          <a:xfrm>
            <a:off x="2940822" y="3126658"/>
            <a:ext cx="1564810" cy="1249307"/>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Jared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Community X</a:t>
            </a:r>
            <a:endParaRPr/>
          </a:p>
        </p:txBody>
      </p:sp>
      <p:sp>
        <p:nvSpPr>
          <p:cNvPr id="218" name="Google Shape;218;p20"/>
          <p:cNvSpPr txBox="1"/>
          <p:nvPr/>
        </p:nvSpPr>
        <p:spPr>
          <a:xfrm>
            <a:off x="3329529" y="2757326"/>
            <a:ext cx="7873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Doc 2</a:t>
            </a:r>
            <a:endParaRPr/>
          </a:p>
        </p:txBody>
      </p:sp>
      <p:sp>
        <p:nvSpPr>
          <p:cNvPr id="219" name="Google Shape;219;p20"/>
          <p:cNvSpPr/>
          <p:nvPr/>
        </p:nvSpPr>
        <p:spPr>
          <a:xfrm>
            <a:off x="5430841" y="3126658"/>
            <a:ext cx="1564810" cy="1249307"/>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Community X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Criminal Group</a:t>
            </a:r>
            <a:endParaRPr/>
          </a:p>
        </p:txBody>
      </p:sp>
      <p:sp>
        <p:nvSpPr>
          <p:cNvPr id="220" name="Google Shape;220;p20"/>
          <p:cNvSpPr txBox="1"/>
          <p:nvPr/>
        </p:nvSpPr>
        <p:spPr>
          <a:xfrm>
            <a:off x="5819548" y="2757326"/>
            <a:ext cx="7873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Doc 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Related Work to NER</a:t>
            </a:r>
            <a:endParaRPr/>
          </a:p>
        </p:txBody>
      </p:sp>
      <p:sp>
        <p:nvSpPr>
          <p:cNvPr id="226" name="Google Shape;226;p21"/>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Using opensource tools, average Norwegian prec/recall results are about  91.5% and 92.3% respectively. </a:t>
            </a:r>
            <a:endParaRPr/>
          </a:p>
          <a:p>
            <a:pPr marL="742950" lvl="1" indent="-285750" algn="l" rtl="0">
              <a:spcBef>
                <a:spcPts val="400"/>
              </a:spcBef>
              <a:spcAft>
                <a:spcPts val="0"/>
              </a:spcAft>
              <a:buClr>
                <a:schemeClr val="dk1"/>
              </a:buClr>
              <a:buSzPts val="2000"/>
              <a:buChar char="–"/>
            </a:pPr>
            <a:r>
              <a:rPr lang="en-US"/>
              <a:t>Best results for English are about 94.6%. </a:t>
            </a:r>
            <a:endParaRPr/>
          </a:p>
          <a:p>
            <a:pPr marL="342900" lvl="0" indent="-342900" algn="l" rtl="0">
              <a:spcBef>
                <a:spcPts val="480"/>
              </a:spcBef>
              <a:spcAft>
                <a:spcPts val="0"/>
              </a:spcAft>
              <a:buClr>
                <a:schemeClr val="dk1"/>
              </a:buClr>
              <a:buSzPts val="2400"/>
              <a:buChar char="•"/>
            </a:pPr>
            <a:r>
              <a:rPr lang="en-US"/>
              <a:t>NTNU is currently researching applying NER to investigative interviews for the police.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Weaknesses of NER</a:t>
            </a:r>
            <a:endParaRPr/>
          </a:p>
        </p:txBody>
      </p:sp>
      <p:sp>
        <p:nvSpPr>
          <p:cNvPr id="232" name="Google Shape;232;p22"/>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Encountering words not yet seen.</a:t>
            </a:r>
            <a:endParaRPr/>
          </a:p>
          <a:p>
            <a:pPr marL="342900" lvl="0" indent="-342900" algn="l" rtl="0">
              <a:spcBef>
                <a:spcPts val="480"/>
              </a:spcBef>
              <a:spcAft>
                <a:spcPts val="0"/>
              </a:spcAft>
              <a:buClr>
                <a:schemeClr val="dk1"/>
              </a:buClr>
              <a:buSzPts val="2400"/>
              <a:buChar char="•"/>
            </a:pPr>
            <a:r>
              <a:rPr lang="en-US"/>
              <a:t>Can only identify categories that you trained for.</a:t>
            </a:r>
            <a:endParaRPr/>
          </a:p>
          <a:p>
            <a:pPr marL="342900" lvl="0" indent="-342900" algn="l" rtl="0">
              <a:spcBef>
                <a:spcPts val="480"/>
              </a:spcBef>
              <a:spcAft>
                <a:spcPts val="0"/>
              </a:spcAft>
              <a:buClr>
                <a:schemeClr val="dk1"/>
              </a:buClr>
              <a:buSzPts val="2400"/>
              <a:buChar char="•"/>
            </a:pPr>
            <a:r>
              <a:rPr lang="en-US"/>
              <a:t>Some types of entities are easier to identify than others.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Text Classification</a:t>
            </a:r>
            <a:endParaRPr/>
          </a:p>
        </p:txBody>
      </p:sp>
      <p:sp>
        <p:nvSpPr>
          <p:cNvPr id="238" name="Google Shape;238;p23"/>
          <p:cNvSpPr txBox="1">
            <a:spLocks noGrp="1"/>
          </p:cNvSpPr>
          <p:nvPr>
            <p:ph type="body" idx="1"/>
          </p:nvPr>
        </p:nvSpPr>
        <p:spPr>
          <a:xfrm>
            <a:off x="982193" y="943896"/>
            <a:ext cx="4666439" cy="3872039"/>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0000"/>
              </a:buClr>
              <a:buSzPts val="2400"/>
              <a:buChar char="•"/>
            </a:pPr>
            <a:r>
              <a:rPr lang="en-US" b="0" i="0">
                <a:solidFill>
                  <a:srgbClr val="000000"/>
                </a:solidFill>
                <a:latin typeface="Arial"/>
                <a:ea typeface="Arial"/>
                <a:cs typeface="Arial"/>
                <a:sym typeface="Arial"/>
              </a:rPr>
              <a:t>Text Classification is the act of using computational methods to analysis whether some excerpt of text belongs to one of potentially many categories.</a:t>
            </a:r>
            <a:endParaRPr/>
          </a:p>
          <a:p>
            <a:pPr marL="342900" lvl="0" indent="-342900" algn="l" rtl="0">
              <a:spcBef>
                <a:spcPts val="480"/>
              </a:spcBef>
              <a:spcAft>
                <a:spcPts val="0"/>
              </a:spcAft>
              <a:buClr>
                <a:srgbClr val="000000"/>
              </a:buClr>
              <a:buSzPts val="2400"/>
              <a:buChar char="•"/>
            </a:pPr>
            <a:r>
              <a:rPr lang="en-US">
                <a:solidFill>
                  <a:srgbClr val="000000"/>
                </a:solidFill>
                <a:latin typeface="Arial"/>
                <a:ea typeface="Arial"/>
                <a:cs typeface="Arial"/>
                <a:sym typeface="Arial"/>
              </a:rPr>
              <a:t>Research includes determining if chat log is predatory in nature (binary classification).</a:t>
            </a:r>
            <a:endParaRPr/>
          </a:p>
          <a:p>
            <a:pPr marL="342900" lvl="0" indent="-342900" algn="l" rtl="0">
              <a:spcBef>
                <a:spcPts val="480"/>
              </a:spcBef>
              <a:spcAft>
                <a:spcPts val="0"/>
              </a:spcAft>
              <a:buClr>
                <a:srgbClr val="000000"/>
              </a:buClr>
              <a:buSzPts val="2400"/>
              <a:buChar char="•"/>
            </a:pPr>
            <a:r>
              <a:rPr lang="en-US">
                <a:solidFill>
                  <a:srgbClr val="000000"/>
                </a:solidFill>
                <a:latin typeface="Arial"/>
                <a:ea typeface="Arial"/>
                <a:cs typeface="Arial"/>
                <a:sym typeface="Arial"/>
              </a:rPr>
              <a:t>Measured in precision and recall.</a:t>
            </a:r>
            <a:endParaRPr>
              <a:latin typeface="Arial"/>
              <a:ea typeface="Arial"/>
              <a:cs typeface="Arial"/>
              <a:sym typeface="Arial"/>
            </a:endParaRPr>
          </a:p>
        </p:txBody>
      </p:sp>
      <p:sp>
        <p:nvSpPr>
          <p:cNvPr id="239" name="Google Shape;239;p23"/>
          <p:cNvSpPr/>
          <p:nvPr/>
        </p:nvSpPr>
        <p:spPr>
          <a:xfrm>
            <a:off x="6055189" y="1947096"/>
            <a:ext cx="886480" cy="1249307"/>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23"/>
          <p:cNvSpPr txBox="1"/>
          <p:nvPr/>
        </p:nvSpPr>
        <p:spPr>
          <a:xfrm>
            <a:off x="6104731" y="1577764"/>
            <a:ext cx="8643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Chat 1</a:t>
            </a:r>
            <a:endParaRPr/>
          </a:p>
        </p:txBody>
      </p:sp>
      <p:cxnSp>
        <p:nvCxnSpPr>
          <p:cNvPr id="241" name="Google Shape;241;p23"/>
          <p:cNvCxnSpPr/>
          <p:nvPr/>
        </p:nvCxnSpPr>
        <p:spPr>
          <a:xfrm>
            <a:off x="7079226" y="2571750"/>
            <a:ext cx="589935" cy="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42" name="Google Shape;242;p23"/>
          <p:cNvSpPr txBox="1"/>
          <p:nvPr/>
        </p:nvSpPr>
        <p:spPr>
          <a:xfrm>
            <a:off x="7724595" y="2335464"/>
            <a:ext cx="134566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Grooming or no?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4"/>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Related Work to Text Classification</a:t>
            </a:r>
            <a:endParaRPr/>
          </a:p>
        </p:txBody>
      </p:sp>
      <p:sp>
        <p:nvSpPr>
          <p:cNvPr id="248" name="Google Shape;248;p24"/>
          <p:cNvSpPr txBox="1">
            <a:spLocks noGrp="1"/>
          </p:cNvSpPr>
          <p:nvPr>
            <p:ph type="body" idx="1"/>
          </p:nvPr>
        </p:nvSpPr>
        <p:spPr>
          <a:xfrm>
            <a:off x="982193" y="1406308"/>
            <a:ext cx="7681516" cy="269585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US" sz="2000">
                <a:latin typeface="Arial"/>
                <a:ea typeface="Arial"/>
                <a:cs typeface="Arial"/>
                <a:sym typeface="Arial"/>
              </a:rPr>
              <a:t>Large subdomain of NLP, referred to </a:t>
            </a:r>
            <a:r>
              <a:rPr lang="en-US" sz="2000" i="1">
                <a:latin typeface="Arial"/>
                <a:ea typeface="Arial"/>
                <a:cs typeface="Arial"/>
                <a:sym typeface="Arial"/>
              </a:rPr>
              <a:t>Forensic Linguistics</a:t>
            </a:r>
            <a:r>
              <a:rPr lang="en-US" sz="2000">
                <a:latin typeface="Arial"/>
                <a:ea typeface="Arial"/>
                <a:cs typeface="Arial"/>
                <a:sym typeface="Arial"/>
              </a:rPr>
              <a:t>.</a:t>
            </a:r>
            <a:endParaRPr/>
          </a:p>
          <a:p>
            <a:pPr marL="742950" lvl="1" indent="-285750" algn="l" rtl="0">
              <a:spcBef>
                <a:spcPts val="400"/>
              </a:spcBef>
              <a:spcAft>
                <a:spcPts val="0"/>
              </a:spcAft>
              <a:buClr>
                <a:schemeClr val="dk1"/>
              </a:buClr>
              <a:buSzPts val="2000"/>
              <a:buChar char="–"/>
            </a:pPr>
            <a:r>
              <a:rPr lang="en-US">
                <a:latin typeface="Arial"/>
                <a:ea typeface="Arial"/>
                <a:cs typeface="Arial"/>
                <a:sym typeface="Arial"/>
              </a:rPr>
              <a:t>See </a:t>
            </a:r>
            <a:r>
              <a:rPr lang="en-US" b="0" i="0">
                <a:solidFill>
                  <a:srgbClr val="000000"/>
                </a:solidFill>
                <a:latin typeface="Arial"/>
                <a:ea typeface="Arial"/>
                <a:cs typeface="Arial"/>
                <a:sym typeface="Arial"/>
              </a:rPr>
              <a:t>PAN (</a:t>
            </a:r>
            <a:r>
              <a:rPr lang="en-US" b="0" i="0" u="sng" strike="noStrike">
                <a:solidFill>
                  <a:schemeClr val="hlink"/>
                </a:solidFill>
                <a:latin typeface="Arial"/>
                <a:ea typeface="Arial"/>
                <a:cs typeface="Arial"/>
                <a:sym typeface="Arial"/>
                <a:hlinkClick r:id="rId3"/>
              </a:rPr>
              <a:t>https://pan.webis.de/</a:t>
            </a:r>
            <a:r>
              <a:rPr lang="en-US" b="0" i="0">
                <a:solidFill>
                  <a:srgbClr val="000000"/>
                </a:solidFill>
                <a:latin typeface="Arial"/>
                <a:ea typeface="Arial"/>
                <a:cs typeface="Arial"/>
                <a:sym typeface="Arial"/>
              </a:rPr>
              <a:t>)</a:t>
            </a:r>
            <a:endParaRPr/>
          </a:p>
          <a:p>
            <a:pPr marL="342900" lvl="0" indent="-342900" algn="l" rtl="0">
              <a:spcBef>
                <a:spcPts val="400"/>
              </a:spcBef>
              <a:spcAft>
                <a:spcPts val="0"/>
              </a:spcAft>
              <a:buClr>
                <a:schemeClr val="dk1"/>
              </a:buClr>
              <a:buSzPts val="2000"/>
              <a:buChar char="•"/>
            </a:pPr>
            <a:r>
              <a:rPr lang="en-US" sz="2000">
                <a:latin typeface="Arial"/>
                <a:ea typeface="Arial"/>
                <a:cs typeface="Arial"/>
                <a:sym typeface="Arial"/>
              </a:rPr>
              <a:t>Classification tasks:</a:t>
            </a:r>
            <a:endParaRPr/>
          </a:p>
          <a:p>
            <a:pPr marL="742950" lvl="1" indent="-285750" algn="l" rtl="0">
              <a:spcBef>
                <a:spcPts val="400"/>
              </a:spcBef>
              <a:spcAft>
                <a:spcPts val="0"/>
              </a:spcAft>
              <a:buClr>
                <a:schemeClr val="dk1"/>
              </a:buClr>
              <a:buSzPts val="2000"/>
              <a:buChar char="–"/>
            </a:pPr>
            <a:r>
              <a:rPr lang="en-US">
                <a:latin typeface="Arial"/>
                <a:ea typeface="Arial"/>
                <a:cs typeface="Arial"/>
                <a:sym typeface="Arial"/>
              </a:rPr>
              <a:t>Authorship attribution (who wrote it?).</a:t>
            </a:r>
            <a:endParaRPr/>
          </a:p>
          <a:p>
            <a:pPr marL="742950" lvl="1" indent="-285750" algn="l" rtl="0">
              <a:spcBef>
                <a:spcPts val="400"/>
              </a:spcBef>
              <a:spcAft>
                <a:spcPts val="0"/>
              </a:spcAft>
              <a:buClr>
                <a:schemeClr val="dk1"/>
              </a:buClr>
              <a:buSzPts val="2000"/>
              <a:buChar char="–"/>
            </a:pPr>
            <a:r>
              <a:rPr lang="en-US">
                <a:latin typeface="Arial"/>
                <a:ea typeface="Arial"/>
                <a:cs typeface="Arial"/>
                <a:sym typeface="Arial"/>
              </a:rPr>
              <a:t>Author profiling (what kind of person wrote it?).</a:t>
            </a:r>
            <a:endParaRPr/>
          </a:p>
          <a:p>
            <a:pPr marL="742950" lvl="1" indent="-285750" algn="l" rtl="0">
              <a:spcBef>
                <a:spcPts val="400"/>
              </a:spcBef>
              <a:spcAft>
                <a:spcPts val="0"/>
              </a:spcAft>
              <a:buClr>
                <a:schemeClr val="dk1"/>
              </a:buClr>
              <a:buSzPts val="2000"/>
              <a:buChar char="–"/>
            </a:pPr>
            <a:r>
              <a:rPr lang="en-US">
                <a:latin typeface="Arial"/>
                <a:ea typeface="Arial"/>
                <a:cs typeface="Arial"/>
                <a:sym typeface="Arial"/>
              </a:rPr>
              <a:t>Plagiarism detection.</a:t>
            </a:r>
            <a:endParaRPr/>
          </a:p>
          <a:p>
            <a:pPr marL="342900" lvl="0" indent="-342900" algn="l" rtl="0">
              <a:spcBef>
                <a:spcPts val="400"/>
              </a:spcBef>
              <a:spcAft>
                <a:spcPts val="0"/>
              </a:spcAft>
              <a:buClr>
                <a:srgbClr val="000000"/>
              </a:buClr>
              <a:buSzPts val="2000"/>
              <a:buChar char="•"/>
            </a:pPr>
            <a:r>
              <a:rPr lang="en-US" sz="2000" b="0" i="0">
                <a:solidFill>
                  <a:srgbClr val="000000"/>
                </a:solidFill>
                <a:latin typeface="Arial"/>
                <a:ea typeface="Arial"/>
                <a:cs typeface="Arial"/>
                <a:sym typeface="Arial"/>
              </a:rPr>
              <a:t>Recent studies showed 98.5% accuracy, and identified lines within the chat log as predatory with 77.9% precision and 70.4% recall (Ngejane et al., 2021). </a:t>
            </a:r>
            <a:endParaRPr sz="20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5"/>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Weaknesses of Text Classification</a:t>
            </a:r>
            <a:endParaRPr/>
          </a:p>
        </p:txBody>
      </p:sp>
      <p:sp>
        <p:nvSpPr>
          <p:cNvPr id="254" name="Google Shape;254;p25"/>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Classifying short texts is significantly more difficult than longer texts.</a:t>
            </a:r>
            <a:endParaRPr/>
          </a:p>
          <a:p>
            <a:pPr marL="342900" lvl="0" indent="-342900" algn="l" rtl="0">
              <a:spcBef>
                <a:spcPts val="480"/>
              </a:spcBef>
              <a:spcAft>
                <a:spcPts val="0"/>
              </a:spcAft>
              <a:buClr>
                <a:schemeClr val="dk1"/>
              </a:buClr>
              <a:buSzPts val="2400"/>
              <a:buChar char="•"/>
            </a:pPr>
            <a:r>
              <a:rPr lang="en-US"/>
              <a:t>What can be classified depends upon how many categories were involved in training.</a:t>
            </a:r>
            <a:endParaRPr/>
          </a:p>
          <a:p>
            <a:pPr marL="342900" lvl="0" indent="-342900" algn="l" rtl="0">
              <a:spcBef>
                <a:spcPts val="480"/>
              </a:spcBef>
              <a:spcAft>
                <a:spcPts val="0"/>
              </a:spcAft>
              <a:buClr>
                <a:schemeClr val="dk1"/>
              </a:buClr>
              <a:buSzPts val="2400"/>
              <a:buChar char="•"/>
            </a:pPr>
            <a:r>
              <a:rPr lang="en-US"/>
              <a:t>Need a balanced dataset for training.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title"/>
          </p:nvPr>
        </p:nvSpPr>
        <p:spPr>
          <a:xfrm>
            <a:off x="982192"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Sentiment Analysis</a:t>
            </a:r>
            <a:endParaRPr/>
          </a:p>
        </p:txBody>
      </p:sp>
      <p:sp>
        <p:nvSpPr>
          <p:cNvPr id="260" name="Google Shape;260;p26"/>
          <p:cNvSpPr txBox="1">
            <a:spLocks noGrp="1"/>
          </p:cNvSpPr>
          <p:nvPr>
            <p:ph type="body" idx="1"/>
          </p:nvPr>
        </p:nvSpPr>
        <p:spPr>
          <a:xfrm>
            <a:off x="982193" y="957017"/>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A kind of text classification.</a:t>
            </a:r>
            <a:endParaRPr/>
          </a:p>
          <a:p>
            <a:pPr marL="342900" lvl="0" indent="-342900" algn="l" rtl="0">
              <a:spcBef>
                <a:spcPts val="480"/>
              </a:spcBef>
              <a:spcAft>
                <a:spcPts val="0"/>
              </a:spcAft>
              <a:buClr>
                <a:schemeClr val="dk1"/>
              </a:buClr>
              <a:buSzPts val="2400"/>
              <a:buChar char="•"/>
            </a:pPr>
            <a:r>
              <a:rPr lang="en-US"/>
              <a:t>Give a numerical score to text, where the machine identifies the content as more positive or more negative.</a:t>
            </a:r>
            <a:endParaRPr/>
          </a:p>
        </p:txBody>
      </p:sp>
      <p:graphicFrame>
        <p:nvGraphicFramePr>
          <p:cNvPr id="261" name="Google Shape;261;p26"/>
          <p:cNvGraphicFramePr/>
          <p:nvPr/>
        </p:nvGraphicFramePr>
        <p:xfrm>
          <a:off x="783252" y="2641518"/>
          <a:ext cx="3000000" cy="3000000"/>
        </p:xfrm>
        <a:graphic>
          <a:graphicData uri="http://schemas.openxmlformats.org/drawingml/2006/table">
            <a:tbl>
              <a:tblPr firstRow="1" bandRow="1">
                <a:noFill/>
                <a:tableStyleId>{EADBBC63-AB4A-4B4C-BE0B-D3B3E198C248}</a:tableStyleId>
              </a:tblPr>
              <a:tblGrid>
                <a:gridCol w="4963900">
                  <a:extLst>
                    <a:ext uri="{9D8B030D-6E8A-4147-A177-3AD203B41FA5}">
                      <a16:colId xmlns:a16="http://schemas.microsoft.com/office/drawing/2014/main" val="20000"/>
                    </a:ext>
                  </a:extLst>
                </a:gridCol>
                <a:gridCol w="3115500">
                  <a:extLst>
                    <a:ext uri="{9D8B030D-6E8A-4147-A177-3AD203B41FA5}">
                      <a16:colId xmlns:a16="http://schemas.microsoft.com/office/drawing/2014/main" val="20001"/>
                    </a:ext>
                  </a:extLst>
                </a:gridCol>
              </a:tblGrid>
              <a:tr h="309025">
                <a:tc>
                  <a:txBody>
                    <a:bodyPr/>
                    <a:lstStyle/>
                    <a:p>
                      <a:pPr marL="0" marR="0" lvl="0" indent="0" algn="l" rtl="0">
                        <a:spcBef>
                          <a:spcPts val="0"/>
                        </a:spcBef>
                        <a:spcAft>
                          <a:spcPts val="0"/>
                        </a:spcAft>
                        <a:buNone/>
                      </a:pPr>
                      <a:r>
                        <a:rPr lang="en-US" sz="1800" u="none" strike="noStrike" cap="none"/>
                        <a:t>Review</a:t>
                      </a:r>
                      <a:endParaRPr/>
                    </a:p>
                  </a:txBody>
                  <a:tcPr marL="91450" marR="91450" marT="45725" marB="45725"/>
                </a:tc>
                <a:tc>
                  <a:txBody>
                    <a:bodyPr/>
                    <a:lstStyle/>
                    <a:p>
                      <a:pPr marL="0" marR="0" lvl="0" indent="0" algn="l" rtl="0">
                        <a:spcBef>
                          <a:spcPts val="0"/>
                        </a:spcBef>
                        <a:spcAft>
                          <a:spcPts val="0"/>
                        </a:spcAft>
                        <a:buNone/>
                      </a:pPr>
                      <a:r>
                        <a:rPr lang="en-US" sz="1800"/>
                        <a:t>Score</a:t>
                      </a:r>
                      <a:endParaRPr/>
                    </a:p>
                  </a:txBody>
                  <a:tcPr marL="91450" marR="91450" marT="45725" marB="45725"/>
                </a:tc>
                <a:extLst>
                  <a:ext uri="{0D108BD9-81ED-4DB2-BD59-A6C34878D82A}">
                    <a16:rowId xmlns:a16="http://schemas.microsoft.com/office/drawing/2014/main" val="10000"/>
                  </a:ext>
                </a:extLst>
              </a:tr>
              <a:tr h="1931350">
                <a:tc>
                  <a:txBody>
                    <a:bodyPr/>
                    <a:lstStyle/>
                    <a:p>
                      <a:pPr marL="0" marR="0" lvl="0" indent="0" algn="l" rtl="0">
                        <a:spcBef>
                          <a:spcPts val="0"/>
                        </a:spcBef>
                        <a:spcAft>
                          <a:spcPts val="0"/>
                        </a:spcAft>
                        <a:buNone/>
                      </a:pPr>
                      <a:r>
                        <a:rPr lang="en-US" sz="1800"/>
                        <a:t>utlander S02 E01 - 02</a:t>
                      </a:r>
                      <a:endParaRPr/>
                    </a:p>
                    <a:p>
                      <a:pPr marL="0" marR="0" lvl="0" indent="0" algn="l" rtl="0">
                        <a:spcBef>
                          <a:spcPts val="0"/>
                        </a:spcBef>
                        <a:spcAft>
                          <a:spcPts val="0"/>
                        </a:spcAft>
                        <a:buNone/>
                      </a:pPr>
                      <a:r>
                        <a:rPr lang="en-US" sz="1800"/>
                        <a:t>Fortsatt et eventyr du blir glad i. </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Tidsreiseeventyret Outlander, basert på Diana Gabaldons populære bokserie, kommer endelig tilbake på TV-skjermen denne uken. </a:t>
                      </a:r>
                      <a:endParaRPr/>
                    </a:p>
                    <a:p>
                      <a:pPr marL="0" marR="0" lvl="0" indent="0" algn="l" rtl="0">
                        <a:spcBef>
                          <a:spcPts val="0"/>
                        </a:spcBef>
                        <a:spcAft>
                          <a:spcPts val="0"/>
                        </a:spcAft>
                        <a:buNone/>
                      </a:pPr>
                      <a:r>
                        <a:rPr lang="en-US" sz="1800"/>
                        <a:t>…</a:t>
                      </a:r>
                      <a:endParaRPr/>
                    </a:p>
                  </a:txBody>
                  <a:tcPr marL="91450" marR="91450" marT="45725" marB="45725"/>
                </a:tc>
                <a:tc>
                  <a:txBody>
                    <a:bodyPr/>
                    <a:lstStyle/>
                    <a:p>
                      <a:pPr marL="0" marR="0" lvl="0" indent="0" algn="l" rtl="0">
                        <a:spcBef>
                          <a:spcPts val="0"/>
                        </a:spcBef>
                        <a:spcAft>
                          <a:spcPts val="0"/>
                        </a:spcAft>
                        <a:buNone/>
                      </a:pPr>
                      <a:r>
                        <a:rPr lang="en-US" sz="1800"/>
                        <a:t>5</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Interactive English Examples</a:t>
            </a:r>
            <a:endParaRPr/>
          </a:p>
        </p:txBody>
      </p:sp>
      <p:sp>
        <p:nvSpPr>
          <p:cNvPr id="267" name="Google Shape;267;p27"/>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563C1"/>
              </a:buClr>
              <a:buSzPts val="1800"/>
              <a:buChar char="•"/>
            </a:pPr>
            <a:r>
              <a:rPr lang="en-US" sz="1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https://www.uclassify.com/browse</a:t>
            </a:r>
            <a:r>
              <a:rPr lang="en-US" sz="1800" b="0" i="0">
                <a:solidFill>
                  <a:srgbClr val="000000"/>
                </a:solidFill>
                <a:latin typeface="Calibri"/>
                <a:ea typeface="Calibri"/>
                <a:cs typeface="Calibri"/>
                <a:sym typeface="Calibri"/>
              </a:rPr>
              <a:t> </a:t>
            </a:r>
            <a:endParaRPr sz="1800" b="0" i="0">
              <a:solidFill>
                <a:srgbClr val="000000"/>
              </a:solidFill>
              <a:latin typeface="Arial"/>
              <a:ea typeface="Arial"/>
              <a:cs typeface="Arial"/>
              <a:sym typeface="Arial"/>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Related Work to Sentiment Analysis</a:t>
            </a:r>
            <a:endParaRPr/>
          </a:p>
        </p:txBody>
      </p:sp>
      <p:sp>
        <p:nvSpPr>
          <p:cNvPr id="273" name="Google Shape;273;p28"/>
          <p:cNvSpPr txBox="1">
            <a:spLocks noGrp="1"/>
          </p:cNvSpPr>
          <p:nvPr>
            <p:ph type="body" idx="1"/>
          </p:nvPr>
        </p:nvSpPr>
        <p:spPr>
          <a:xfrm>
            <a:off x="982193" y="1406308"/>
            <a:ext cx="7681516" cy="3409627"/>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US"/>
              <a:t>Al-Rowaily et al. used this type of analysis for opinion and sentiment mining on bilingual textual data on dark web forums, looking for terrorist activity.</a:t>
            </a:r>
            <a:endParaRPr/>
          </a:p>
          <a:p>
            <a:pPr marL="342900" lvl="0" indent="-342900" algn="l" rtl="0">
              <a:spcBef>
                <a:spcPts val="480"/>
              </a:spcBef>
              <a:spcAft>
                <a:spcPts val="0"/>
              </a:spcAft>
              <a:buClr>
                <a:schemeClr val="dk1"/>
              </a:buClr>
              <a:buSzPts val="2400"/>
              <a:buChar char="•"/>
            </a:pPr>
            <a:r>
              <a:rPr lang="en-US"/>
              <a:t>Androitis et al. classify the sentiment of short texts, as found in SMS messages and Twitter tweets. They report their results alongside a timeline, producing an “emotional fingerprint”. </a:t>
            </a:r>
            <a:endParaRPr/>
          </a:p>
          <a:p>
            <a:pPr marL="342900" lvl="0" indent="-342900" algn="l" rtl="0">
              <a:spcBef>
                <a:spcPts val="480"/>
              </a:spcBef>
              <a:spcAft>
                <a:spcPts val="0"/>
              </a:spcAft>
              <a:buClr>
                <a:schemeClr val="dk1"/>
              </a:buClr>
              <a:buSzPts val="2400"/>
              <a:buChar char="•"/>
            </a:pPr>
            <a:r>
              <a:rPr lang="en-US"/>
              <a:t>Best sentiment analysis results for Norwegian is about 61.4 accuracy (rating 1 - 6) [Velldal]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Weaknesses of Sentiment Analysis</a:t>
            </a:r>
            <a:endParaRPr/>
          </a:p>
        </p:txBody>
      </p:sp>
      <p:sp>
        <p:nvSpPr>
          <p:cNvPr id="279" name="Google Shape;279;p29"/>
          <p:cNvSpPr txBox="1">
            <a:spLocks noGrp="1"/>
          </p:cNvSpPr>
          <p:nvPr>
            <p:ph type="body" idx="1"/>
          </p:nvPr>
        </p:nvSpPr>
        <p:spPr>
          <a:xfrm>
            <a:off x="982193" y="1406308"/>
            <a:ext cx="7681516" cy="340962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Same as text classification.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Table of Contents?</a:t>
            </a:r>
            <a:endParaRPr/>
          </a:p>
        </p:txBody>
      </p:sp>
      <p:sp>
        <p:nvSpPr>
          <p:cNvPr id="73" name="Google Shape;73;p3"/>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Who am I?</a:t>
            </a:r>
            <a:endParaRPr/>
          </a:p>
          <a:p>
            <a:pPr marL="342900" lvl="0" indent="-342900" algn="l" rtl="0">
              <a:spcBef>
                <a:spcPts val="480"/>
              </a:spcBef>
              <a:spcAft>
                <a:spcPts val="0"/>
              </a:spcAft>
              <a:buClr>
                <a:schemeClr val="dk1"/>
              </a:buClr>
              <a:buSzPts val="2400"/>
              <a:buChar char="•"/>
            </a:pPr>
            <a:r>
              <a:rPr lang="en-US"/>
              <a:t>Goals of Course</a:t>
            </a:r>
            <a:endParaRPr/>
          </a:p>
          <a:p>
            <a:pPr marL="342900" lvl="0" indent="-342900" algn="l" rtl="0">
              <a:spcBef>
                <a:spcPts val="480"/>
              </a:spcBef>
              <a:spcAft>
                <a:spcPts val="0"/>
              </a:spcAft>
              <a:buClr>
                <a:schemeClr val="dk1"/>
              </a:buClr>
              <a:buSzPts val="2400"/>
              <a:buChar char="•"/>
            </a:pPr>
            <a:r>
              <a:rPr lang="en-US"/>
              <a:t>Lecture Content: NLP, Policing, Intelligence</a:t>
            </a:r>
            <a:endParaRPr/>
          </a:p>
          <a:p>
            <a:pPr marL="342900" lvl="0" indent="-342900" algn="l" rtl="0">
              <a:spcBef>
                <a:spcPts val="480"/>
              </a:spcBef>
              <a:spcAft>
                <a:spcPts val="0"/>
              </a:spcAft>
              <a:buClr>
                <a:schemeClr val="dk1"/>
              </a:buClr>
              <a:buSzPts val="2400"/>
              <a:buChar char="•"/>
            </a:pPr>
            <a:r>
              <a:rPr lang="en-US"/>
              <a:t>Open-Source Tools, Current Challenges and State-of-the-Art</a:t>
            </a:r>
            <a:endParaRPr/>
          </a:p>
          <a:p>
            <a:pPr marL="342900" lvl="0" indent="-342900" algn="l" rtl="0">
              <a:spcBef>
                <a:spcPts val="480"/>
              </a:spcBef>
              <a:spcAft>
                <a:spcPts val="0"/>
              </a:spcAft>
              <a:buClr>
                <a:schemeClr val="dk1"/>
              </a:buClr>
              <a:buSzPts val="2400"/>
              <a:buChar char="•"/>
            </a:pPr>
            <a:r>
              <a:rPr lang="en-US"/>
              <a:t>Interactive Session</a:t>
            </a: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Summarization</a:t>
            </a:r>
            <a:endParaRPr/>
          </a:p>
        </p:txBody>
      </p:sp>
      <p:sp>
        <p:nvSpPr>
          <p:cNvPr id="285" name="Google Shape;285;p30"/>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Automatically summarize written text.</a:t>
            </a:r>
            <a:endParaRPr/>
          </a:p>
          <a:p>
            <a:pPr marL="742950" lvl="1" indent="-285750" algn="l" rtl="0">
              <a:spcBef>
                <a:spcPts val="400"/>
              </a:spcBef>
              <a:spcAft>
                <a:spcPts val="0"/>
              </a:spcAft>
              <a:buClr>
                <a:schemeClr val="dk1"/>
              </a:buClr>
              <a:buSzPts val="2000"/>
              <a:buChar char="–"/>
            </a:pPr>
            <a:r>
              <a:rPr lang="en-US"/>
              <a:t>Abstractive summarization: writes a summarization of the text “in its own words”.</a:t>
            </a:r>
            <a:endParaRPr/>
          </a:p>
          <a:p>
            <a:pPr marL="742950" lvl="1" indent="-285750" algn="l" rtl="0">
              <a:spcBef>
                <a:spcPts val="400"/>
              </a:spcBef>
              <a:spcAft>
                <a:spcPts val="0"/>
              </a:spcAft>
              <a:buClr>
                <a:schemeClr val="dk1"/>
              </a:buClr>
              <a:buSzPts val="2000"/>
              <a:buChar char="–"/>
            </a:pPr>
            <a:r>
              <a:rPr lang="en-US"/>
              <a:t>Extractive summarization: writes summary of the text by extracting about 3 of the most important sentences.</a:t>
            </a:r>
            <a:endParaRPr/>
          </a:p>
          <a:p>
            <a:pPr marL="342900" lvl="0" indent="-342900" algn="l" rtl="0">
              <a:spcBef>
                <a:spcPts val="480"/>
              </a:spcBef>
              <a:spcAft>
                <a:spcPts val="0"/>
              </a:spcAft>
              <a:buClr>
                <a:schemeClr val="dk1"/>
              </a:buClr>
              <a:buSzPts val="2400"/>
              <a:buChar char="•"/>
            </a:pPr>
            <a:r>
              <a:rPr lang="en-US"/>
              <a:t>Few if any policing applications of summarization have been studied.</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Summarization</a:t>
            </a:r>
            <a:endParaRPr/>
          </a:p>
        </p:txBody>
      </p:sp>
      <p:sp>
        <p:nvSpPr>
          <p:cNvPr id="291" name="Google Shape;291;p31"/>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endParaRPr/>
          </a:p>
        </p:txBody>
      </p:sp>
      <p:graphicFrame>
        <p:nvGraphicFramePr>
          <p:cNvPr id="292" name="Google Shape;292;p31"/>
          <p:cNvGraphicFramePr/>
          <p:nvPr/>
        </p:nvGraphicFramePr>
        <p:xfrm>
          <a:off x="1119313" y="914463"/>
          <a:ext cx="3000000" cy="3000000"/>
        </p:xfrm>
        <a:graphic>
          <a:graphicData uri="http://schemas.openxmlformats.org/drawingml/2006/table">
            <a:tbl>
              <a:tblPr firstRow="1" bandRow="1">
                <a:noFill/>
                <a:tableStyleId>{EADBBC63-AB4A-4B4C-BE0B-D3B3E198C248}</a:tableStyleId>
              </a:tblPr>
              <a:tblGrid>
                <a:gridCol w="3703650">
                  <a:extLst>
                    <a:ext uri="{9D8B030D-6E8A-4147-A177-3AD203B41FA5}">
                      <a16:colId xmlns:a16="http://schemas.microsoft.com/office/drawing/2014/main" val="20000"/>
                    </a:ext>
                  </a:extLst>
                </a:gridCol>
                <a:gridCol w="37036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a:t>Reference Summary</a:t>
                      </a:r>
                      <a:endParaRPr/>
                    </a:p>
                  </a:txBody>
                  <a:tcPr marL="91450" marR="91450" marT="45725" marB="45725"/>
                </a:tc>
                <a:tc>
                  <a:txBody>
                    <a:bodyPr/>
                    <a:lstStyle/>
                    <a:p>
                      <a:pPr marL="0" marR="0" lvl="0" indent="0" algn="l" rtl="0">
                        <a:spcBef>
                          <a:spcPts val="0"/>
                        </a:spcBef>
                        <a:spcAft>
                          <a:spcPts val="0"/>
                        </a:spcAft>
                        <a:buNone/>
                      </a:pPr>
                      <a:r>
                        <a:rPr lang="en-US" sz="1800"/>
                        <a:t>Generated Summary</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Claim was made by the commander of Russian Space Command . </a:t>
                      </a:r>
                      <a:endParaRPr/>
                    </a:p>
                    <a:p>
                      <a:pPr marL="0" marR="0" lvl="0" indent="0" algn="l" rtl="0">
                        <a:spcBef>
                          <a:spcPts val="0"/>
                        </a:spcBef>
                        <a:spcAft>
                          <a:spcPts val="0"/>
                        </a:spcAft>
                        <a:buNone/>
                      </a:pPr>
                      <a:endParaRPr sz="18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Oleg Maidanovich said someone was hiding satellites as space junk. But in a film he refused to name the country behind the ruse. </a:t>
                      </a:r>
                      <a:endParaRPr/>
                    </a:p>
                    <a:p>
                      <a:pPr marL="0" marR="0" lvl="0" indent="0" algn="l" rtl="0">
                        <a:spcBef>
                          <a:spcPts val="0"/>
                        </a:spcBef>
                        <a:spcAft>
                          <a:spcPts val="0"/>
                        </a:spcAft>
                        <a:buNone/>
                      </a:pPr>
                      <a:endParaRPr sz="18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Comments came on the anniversary of Yuri Gagarin's first spaceight .</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The claims were made by the commander of Russian Space Command , Oleg Maidanovich. </a:t>
                      </a:r>
                      <a:endParaRPr/>
                    </a:p>
                    <a:p>
                      <a:pPr marL="0" marR="0" lvl="0" indent="0" algn="l" rtl="0">
                        <a:spcBef>
                          <a:spcPts val="0"/>
                        </a:spcBef>
                        <a:spcAft>
                          <a:spcPts val="0"/>
                        </a:spcAft>
                        <a:buNone/>
                      </a:pPr>
                      <a:endParaRPr sz="18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The official refused to comment on</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how many such satellites there were, and which countries were operating them. </a:t>
                      </a:r>
                      <a:endParaRPr/>
                    </a:p>
                    <a:p>
                      <a:pPr marL="0" marR="0" lvl="0" indent="0" algn="l" rtl="0">
                        <a:spcBef>
                          <a:spcPts val="0"/>
                        </a:spcBef>
                        <a:spcAft>
                          <a:spcPts val="0"/>
                        </a:spcAft>
                        <a:buNone/>
                      </a:pPr>
                      <a:endParaRPr sz="18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It suggests there could be more satellites than thought monitoring different countries on Earth.</a:t>
                      </a: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2"/>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Interactive English Example</a:t>
            </a:r>
            <a:endParaRPr/>
          </a:p>
        </p:txBody>
      </p:sp>
      <p:sp>
        <p:nvSpPr>
          <p:cNvPr id="298" name="Google Shape;298;p32"/>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563C1"/>
              </a:buClr>
              <a:buSzPts val="1800"/>
              <a:buChar char="•"/>
            </a:pPr>
            <a:r>
              <a:rPr lang="en-US" sz="1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https://quillbot.com/summarize</a:t>
            </a:r>
            <a:r>
              <a:rPr lang="en-US" sz="1800" b="0" i="0">
                <a:solidFill>
                  <a:srgbClr val="000000"/>
                </a:solidFill>
                <a:latin typeface="Calibri"/>
                <a:ea typeface="Calibri"/>
                <a:cs typeface="Calibri"/>
                <a:sym typeface="Calibri"/>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Weaknesses of Summarization</a:t>
            </a:r>
            <a:endParaRPr/>
          </a:p>
        </p:txBody>
      </p:sp>
      <p:sp>
        <p:nvSpPr>
          <p:cNvPr id="304" name="Google Shape;304;p33"/>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Modern models have a limitation of the input size of the document to be summarized (typically either around 512 or 4096 words)</a:t>
            </a:r>
            <a:endParaRPr/>
          </a:p>
          <a:p>
            <a:pPr marL="342900" lvl="0" indent="-342900" algn="l" rtl="0">
              <a:spcBef>
                <a:spcPts val="480"/>
              </a:spcBef>
              <a:spcAft>
                <a:spcPts val="0"/>
              </a:spcAft>
              <a:buClr>
                <a:schemeClr val="dk1"/>
              </a:buClr>
              <a:buSzPts val="2400"/>
              <a:buChar char="•"/>
            </a:pPr>
            <a:r>
              <a:rPr lang="en-US"/>
              <a:t>Metric for success is lacking.</a:t>
            </a:r>
            <a:endParaRPr/>
          </a:p>
          <a:p>
            <a:pPr marL="342900" lvl="0" indent="-342900" algn="l" rtl="0">
              <a:spcBef>
                <a:spcPts val="480"/>
              </a:spcBef>
              <a:spcAft>
                <a:spcPts val="0"/>
              </a:spcAft>
              <a:buClr>
                <a:schemeClr val="dk1"/>
              </a:buClr>
              <a:buSzPts val="2400"/>
              <a:buChar char="•"/>
            </a:pPr>
            <a:r>
              <a:rPr lang="en-US"/>
              <a:t>Abstractive summarization always has the possibility of being non-sensical.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4"/>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Topic Modelling</a:t>
            </a:r>
            <a:endParaRPr/>
          </a:p>
        </p:txBody>
      </p:sp>
      <p:sp>
        <p:nvSpPr>
          <p:cNvPr id="311" name="Google Shape;311;p34"/>
          <p:cNvSpPr txBox="1">
            <a:spLocks noGrp="1"/>
          </p:cNvSpPr>
          <p:nvPr>
            <p:ph type="body" idx="1"/>
          </p:nvPr>
        </p:nvSpPr>
        <p:spPr>
          <a:xfrm>
            <a:off x="982192" y="943896"/>
            <a:ext cx="8161807" cy="404749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a:t>An item related to summarization is </a:t>
            </a:r>
            <a:r>
              <a:rPr lang="en-US" sz="2000" i="1"/>
              <a:t>Topic Modelling</a:t>
            </a:r>
            <a:r>
              <a:rPr lang="en-US" sz="2000"/>
              <a:t>.</a:t>
            </a:r>
            <a:endParaRPr/>
          </a:p>
          <a:p>
            <a:pPr marL="342900" lvl="0" indent="-342900" algn="l" rtl="0">
              <a:spcBef>
                <a:spcPts val="400"/>
              </a:spcBef>
              <a:spcAft>
                <a:spcPts val="0"/>
              </a:spcAft>
              <a:buClr>
                <a:schemeClr val="dk1"/>
              </a:buClr>
              <a:buSzPts val="2000"/>
              <a:buChar char="•"/>
            </a:pPr>
            <a:r>
              <a:rPr lang="en-US" sz="2000"/>
              <a:t>Act of extracting “topics” automatically from a large number of text documents.</a:t>
            </a:r>
            <a:endParaRPr/>
          </a:p>
          <a:p>
            <a:pPr marL="342900" lvl="0" indent="-342900" algn="l" rtl="0">
              <a:spcBef>
                <a:spcPts val="400"/>
              </a:spcBef>
              <a:spcAft>
                <a:spcPts val="0"/>
              </a:spcAft>
              <a:buClr>
                <a:schemeClr val="dk1"/>
              </a:buClr>
              <a:buSzPts val="2000"/>
              <a:buChar char="•"/>
            </a:pPr>
            <a:r>
              <a:rPr lang="en-US" sz="2000"/>
              <a:t>Unsupervised task.  User chooses number of topics.</a:t>
            </a:r>
            <a:endParaRPr/>
          </a:p>
          <a:p>
            <a:pPr marL="342900" lvl="0" indent="-342900" algn="l" rtl="0">
              <a:spcBef>
                <a:spcPts val="400"/>
              </a:spcBef>
              <a:spcAft>
                <a:spcPts val="0"/>
              </a:spcAft>
              <a:buClr>
                <a:schemeClr val="dk1"/>
              </a:buClr>
              <a:buSzPts val="2000"/>
              <a:buChar char="•"/>
            </a:pPr>
            <a:r>
              <a:rPr lang="en-US" sz="2000"/>
              <a:t>Topics are not represented by words, but groupings of words the algorithm finds to be topically similar.</a:t>
            </a:r>
            <a:endParaRPr/>
          </a:p>
        </p:txBody>
      </p:sp>
      <p:sp>
        <p:nvSpPr>
          <p:cNvPr id="312" name="Google Shape;312;p34"/>
          <p:cNvSpPr/>
          <p:nvPr/>
        </p:nvSpPr>
        <p:spPr>
          <a:xfrm>
            <a:off x="1002145" y="3119004"/>
            <a:ext cx="651164" cy="1066800"/>
          </a:xfrm>
          <a:prstGeom prst="rect">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 name="Google Shape;313;p34"/>
          <p:cNvSpPr/>
          <p:nvPr/>
        </p:nvSpPr>
        <p:spPr>
          <a:xfrm>
            <a:off x="1154545" y="3271404"/>
            <a:ext cx="651164" cy="1066800"/>
          </a:xfrm>
          <a:prstGeom prst="rect">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 name="Google Shape;314;p34"/>
          <p:cNvSpPr/>
          <p:nvPr/>
        </p:nvSpPr>
        <p:spPr>
          <a:xfrm>
            <a:off x="1306945" y="3423804"/>
            <a:ext cx="651164" cy="1066800"/>
          </a:xfrm>
          <a:prstGeom prst="rect">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34"/>
          <p:cNvSpPr/>
          <p:nvPr/>
        </p:nvSpPr>
        <p:spPr>
          <a:xfrm>
            <a:off x="1459345" y="3576204"/>
            <a:ext cx="651164" cy="1066800"/>
          </a:xfrm>
          <a:prstGeom prst="rect">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16" name="Google Shape;316;p34"/>
          <p:cNvCxnSpPr/>
          <p:nvPr/>
        </p:nvCxnSpPr>
        <p:spPr>
          <a:xfrm>
            <a:off x="2269836" y="3998768"/>
            <a:ext cx="872837" cy="1385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17" name="Google Shape;317;p34"/>
          <p:cNvSpPr/>
          <p:nvPr/>
        </p:nvSpPr>
        <p:spPr>
          <a:xfrm>
            <a:off x="3232728" y="3067050"/>
            <a:ext cx="2632363" cy="1891146"/>
          </a:xfrm>
          <a:prstGeom prst="ellipse">
            <a:avLst/>
          </a:prstGeom>
          <a:gradFill>
            <a:gsLst>
              <a:gs pos="0">
                <a:srgbClr val="AEC5F0"/>
              </a:gs>
              <a:gs pos="100000">
                <a:srgbClr val="C2DBFF"/>
              </a:gs>
            </a:gsLst>
            <a:lin ang="16200000" scaled="0"/>
          </a:gradFill>
          <a:ln w="9525" cap="flat" cmpd="sng">
            <a:solidFill>
              <a:srgbClr val="AFC2E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Preprocessing and modelling</a:t>
            </a:r>
            <a:endParaRPr/>
          </a:p>
        </p:txBody>
      </p:sp>
      <p:cxnSp>
        <p:nvCxnSpPr>
          <p:cNvPr id="318" name="Google Shape;318;p34"/>
          <p:cNvCxnSpPr/>
          <p:nvPr/>
        </p:nvCxnSpPr>
        <p:spPr>
          <a:xfrm>
            <a:off x="6017491" y="4012623"/>
            <a:ext cx="1025237" cy="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19" name="Google Shape;319;p34"/>
          <p:cNvSpPr/>
          <p:nvPr/>
        </p:nvSpPr>
        <p:spPr>
          <a:xfrm>
            <a:off x="7047271" y="2967641"/>
            <a:ext cx="1274767" cy="1889126"/>
          </a:xfrm>
          <a:prstGeom prst="rect">
            <a:avLst/>
          </a:prstGeom>
          <a:solidFill>
            <a:schemeClr val="accent5"/>
          </a:solidFill>
          <a:ln w="9525" cap="flat" cmpd="sng">
            <a:solidFill>
              <a:srgbClr val="AFC2E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Topic 1</a:t>
            </a:r>
            <a:endParaRPr/>
          </a:p>
          <a:p>
            <a:pPr marL="0" marR="0" lvl="0" indent="0" algn="ctr" rtl="0">
              <a:spcBef>
                <a:spcPts val="0"/>
              </a:spcBef>
              <a:spcAft>
                <a:spcPts val="0"/>
              </a:spcAft>
              <a:buNone/>
            </a:pPr>
            <a:r>
              <a:rPr lang="en-US" sz="2000">
                <a:solidFill>
                  <a:schemeClr val="lt1"/>
                </a:solidFill>
                <a:latin typeface="Arial"/>
                <a:ea typeface="Arial"/>
                <a:cs typeface="Arial"/>
                <a:sym typeface="Arial"/>
              </a:rPr>
              <a:t>Topic 2</a:t>
            </a:r>
            <a:endParaRPr/>
          </a:p>
          <a:p>
            <a:pPr marL="0" marR="0" lvl="0" indent="0" algn="ctr" rtl="0">
              <a:spcBef>
                <a:spcPts val="0"/>
              </a:spcBef>
              <a:spcAft>
                <a:spcPts val="0"/>
              </a:spcAft>
              <a:buNone/>
            </a:pPr>
            <a:r>
              <a:rPr lang="en-US" sz="2000">
                <a:solidFill>
                  <a:schemeClr val="lt1"/>
                </a:solidFill>
                <a:latin typeface="Arial"/>
                <a:ea typeface="Arial"/>
                <a:cs typeface="Arial"/>
                <a:sym typeface="Arial"/>
              </a:rPr>
              <a:t>Topic 3</a:t>
            </a:r>
            <a:endParaRPr/>
          </a:p>
          <a:p>
            <a:pPr marL="0" marR="0" lvl="0" indent="0" algn="ctr" rtl="0">
              <a:spcBef>
                <a:spcPts val="0"/>
              </a:spcBef>
              <a:spcAft>
                <a:spcPts val="0"/>
              </a:spcAft>
              <a:buNone/>
            </a:pPr>
            <a:r>
              <a:rPr lang="en-US" sz="2000">
                <a:solidFill>
                  <a:schemeClr val="lt1"/>
                </a:solidFill>
                <a:latin typeface="Arial"/>
                <a:ea typeface="Arial"/>
                <a:cs typeface="Arial"/>
                <a:sym typeface="Arial"/>
              </a:rPr>
              <a:t>…</a:t>
            </a:r>
            <a:endParaRPr/>
          </a:p>
          <a:p>
            <a:pPr marL="0" marR="0" lvl="0" indent="0" algn="ctr" rtl="0">
              <a:spcBef>
                <a:spcPts val="0"/>
              </a:spcBef>
              <a:spcAft>
                <a:spcPts val="0"/>
              </a:spcAft>
              <a:buNone/>
            </a:pPr>
            <a:r>
              <a:rPr lang="en-US" sz="2000">
                <a:solidFill>
                  <a:schemeClr val="lt1"/>
                </a:solidFill>
                <a:latin typeface="Arial"/>
                <a:ea typeface="Arial"/>
                <a:cs typeface="Arial"/>
                <a:sym typeface="Arial"/>
              </a:rPr>
              <a:t>Topic 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5"/>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Example of topics</a:t>
            </a:r>
            <a:endParaRPr/>
          </a:p>
        </p:txBody>
      </p:sp>
      <p:sp>
        <p:nvSpPr>
          <p:cNvPr id="325" name="Google Shape;325;p35"/>
          <p:cNvSpPr txBox="1">
            <a:spLocks noGrp="1"/>
          </p:cNvSpPr>
          <p:nvPr>
            <p:ph type="body" idx="1"/>
          </p:nvPr>
        </p:nvSpPr>
        <p:spPr>
          <a:xfrm>
            <a:off x="982193" y="2933129"/>
            <a:ext cx="7681516" cy="2059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In the topic “pets” (humans provide the title, not the machine), the most probable word for the topic is “dog”.</a:t>
            </a:r>
            <a:endParaRPr/>
          </a:p>
          <a:p>
            <a:pPr marL="342900" lvl="0" indent="-342900" algn="l" rtl="0">
              <a:spcBef>
                <a:spcPts val="480"/>
              </a:spcBef>
              <a:spcAft>
                <a:spcPts val="0"/>
              </a:spcAft>
              <a:buClr>
                <a:schemeClr val="dk1"/>
              </a:buClr>
              <a:buSzPts val="2400"/>
              <a:buChar char="•"/>
            </a:pPr>
            <a:r>
              <a:rPr lang="en-US"/>
              <a:t>Words further down the list are less probable.</a:t>
            </a:r>
            <a:endParaRPr/>
          </a:p>
        </p:txBody>
      </p:sp>
      <p:pic>
        <p:nvPicPr>
          <p:cNvPr id="326" name="Google Shape;326;p35"/>
          <p:cNvPicPr preferRelativeResize="0"/>
          <p:nvPr/>
        </p:nvPicPr>
        <p:blipFill rotWithShape="1">
          <a:blip r:embed="rId3">
            <a:alphaModFix/>
          </a:blip>
          <a:srcRect/>
          <a:stretch/>
        </p:blipFill>
        <p:spPr>
          <a:xfrm>
            <a:off x="3822964" y="852310"/>
            <a:ext cx="5148313" cy="1913603"/>
          </a:xfrm>
          <a:prstGeom prst="rect">
            <a:avLst/>
          </a:prstGeom>
          <a:noFill/>
          <a:ln>
            <a:noFill/>
          </a:ln>
        </p:spPr>
      </p:pic>
      <p:sp>
        <p:nvSpPr>
          <p:cNvPr id="327" name="Google Shape;327;p35"/>
          <p:cNvSpPr/>
          <p:nvPr/>
        </p:nvSpPr>
        <p:spPr>
          <a:xfrm>
            <a:off x="733681" y="999792"/>
            <a:ext cx="886480" cy="1249307"/>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35"/>
          <p:cNvSpPr txBox="1"/>
          <p:nvPr/>
        </p:nvSpPr>
        <p:spPr>
          <a:xfrm>
            <a:off x="610293" y="687688"/>
            <a:ext cx="14670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Lots of Docs</a:t>
            </a:r>
            <a:endParaRPr/>
          </a:p>
        </p:txBody>
      </p:sp>
      <p:sp>
        <p:nvSpPr>
          <p:cNvPr id="329" name="Google Shape;329;p35"/>
          <p:cNvSpPr/>
          <p:nvPr/>
        </p:nvSpPr>
        <p:spPr>
          <a:xfrm>
            <a:off x="886081" y="1152192"/>
            <a:ext cx="886480" cy="1249307"/>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 name="Google Shape;330;p35"/>
          <p:cNvSpPr/>
          <p:nvPr/>
        </p:nvSpPr>
        <p:spPr>
          <a:xfrm>
            <a:off x="1038481" y="1304592"/>
            <a:ext cx="886480" cy="1249307"/>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1" name="Google Shape;331;p35"/>
          <p:cNvSpPr/>
          <p:nvPr/>
        </p:nvSpPr>
        <p:spPr>
          <a:xfrm>
            <a:off x="1190881" y="1456992"/>
            <a:ext cx="886480" cy="1249307"/>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 name="Google Shape;332;p35"/>
          <p:cNvSpPr/>
          <p:nvPr/>
        </p:nvSpPr>
        <p:spPr>
          <a:xfrm>
            <a:off x="2506922" y="1619208"/>
            <a:ext cx="886480" cy="620074"/>
          </a:xfrm>
          <a:prstGeom prst="rect">
            <a:avLst/>
          </a:prstGeom>
          <a:solidFill>
            <a:srgbClr val="43B7B0"/>
          </a:solidFill>
          <a:ln>
            <a:noFill/>
          </a:ln>
          <a:effectLst>
            <a:outerShdw blurRad="114300" dist="127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TopicModel</a:t>
            </a:r>
            <a:endParaRPr sz="1800">
              <a:solidFill>
                <a:schemeClr val="lt1"/>
              </a:solidFill>
              <a:latin typeface="Arial"/>
              <a:ea typeface="Arial"/>
              <a:cs typeface="Arial"/>
              <a:sym typeface="Arial"/>
            </a:endParaRPr>
          </a:p>
        </p:txBody>
      </p:sp>
      <p:cxnSp>
        <p:nvCxnSpPr>
          <p:cNvPr id="333" name="Google Shape;333;p35"/>
          <p:cNvCxnSpPr/>
          <p:nvPr/>
        </p:nvCxnSpPr>
        <p:spPr>
          <a:xfrm>
            <a:off x="2125922" y="1929245"/>
            <a:ext cx="304800" cy="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34" name="Google Shape;334;p35"/>
          <p:cNvSpPr txBox="1"/>
          <p:nvPr/>
        </p:nvSpPr>
        <p:spPr>
          <a:xfrm>
            <a:off x="5460453" y="566586"/>
            <a:ext cx="18733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Extracted Topics</a:t>
            </a:r>
            <a:endParaRPr/>
          </a:p>
        </p:txBody>
      </p:sp>
      <p:cxnSp>
        <p:nvCxnSpPr>
          <p:cNvPr id="335" name="Google Shape;335;p35"/>
          <p:cNvCxnSpPr/>
          <p:nvPr/>
        </p:nvCxnSpPr>
        <p:spPr>
          <a:xfrm>
            <a:off x="3465568" y="1929245"/>
            <a:ext cx="304800" cy="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Analyzing Darknet Market Forums</a:t>
            </a:r>
            <a:endParaRPr/>
          </a:p>
        </p:txBody>
      </p:sp>
      <p:sp>
        <p:nvSpPr>
          <p:cNvPr id="341" name="Google Shape;341;p36"/>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endParaRPr/>
          </a:p>
        </p:txBody>
      </p:sp>
      <p:pic>
        <p:nvPicPr>
          <p:cNvPr id="342" name="Google Shape;342;p36"/>
          <p:cNvPicPr preferRelativeResize="0"/>
          <p:nvPr/>
        </p:nvPicPr>
        <p:blipFill rotWithShape="1">
          <a:blip r:embed="rId3">
            <a:alphaModFix/>
          </a:blip>
          <a:srcRect/>
          <a:stretch/>
        </p:blipFill>
        <p:spPr>
          <a:xfrm>
            <a:off x="1791324" y="1111600"/>
            <a:ext cx="5957299" cy="379592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Topic Modeling Research</a:t>
            </a:r>
            <a:endParaRPr/>
          </a:p>
        </p:txBody>
      </p:sp>
      <p:sp>
        <p:nvSpPr>
          <p:cNvPr id="348" name="Google Shape;348;p37"/>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Summary of DarkNetMarket subreddit (May 2017)</a:t>
            </a:r>
            <a:endParaRPr/>
          </a:p>
        </p:txBody>
      </p:sp>
      <p:pic>
        <p:nvPicPr>
          <p:cNvPr id="349" name="Google Shape;349;p37"/>
          <p:cNvPicPr preferRelativeResize="0"/>
          <p:nvPr/>
        </p:nvPicPr>
        <p:blipFill rotWithShape="1">
          <a:blip r:embed="rId3">
            <a:alphaModFix/>
          </a:blip>
          <a:srcRect/>
          <a:stretch/>
        </p:blipFill>
        <p:spPr>
          <a:xfrm>
            <a:off x="1298701" y="1601345"/>
            <a:ext cx="7048500" cy="2914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8"/>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Topic Modeling Research</a:t>
            </a:r>
            <a:endParaRPr/>
          </a:p>
        </p:txBody>
      </p:sp>
      <p:sp>
        <p:nvSpPr>
          <p:cNvPr id="355" name="Google Shape;355;p38"/>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Summary of DarkNetMarket subreddit (July 2017)</a:t>
            </a:r>
            <a:endParaRPr/>
          </a:p>
        </p:txBody>
      </p:sp>
      <p:pic>
        <p:nvPicPr>
          <p:cNvPr id="356" name="Google Shape;356;p38"/>
          <p:cNvPicPr preferRelativeResize="0"/>
          <p:nvPr/>
        </p:nvPicPr>
        <p:blipFill rotWithShape="1">
          <a:blip r:embed="rId3">
            <a:alphaModFix/>
          </a:blip>
          <a:srcRect/>
          <a:stretch/>
        </p:blipFill>
        <p:spPr>
          <a:xfrm>
            <a:off x="1514449" y="1599610"/>
            <a:ext cx="6617003" cy="272561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9"/>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Interactive English Example</a:t>
            </a:r>
            <a:endParaRPr/>
          </a:p>
        </p:txBody>
      </p:sp>
      <p:sp>
        <p:nvSpPr>
          <p:cNvPr id="362" name="Google Shape;362;p39"/>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563C1"/>
              </a:buClr>
              <a:buSzPts val="1800"/>
              <a:buChar char="•"/>
            </a:pPr>
            <a:r>
              <a:rPr lang="en-US" sz="1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https://mimno.infosci.cornell.edu/jsLDA/jslda.html</a:t>
            </a:r>
            <a:r>
              <a:rPr lang="en-US" sz="1800" b="0" i="0">
                <a:solidFill>
                  <a:srgbClr val="000000"/>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Who am I?</a:t>
            </a:r>
            <a:endParaRPr/>
          </a:p>
        </p:txBody>
      </p:sp>
      <p:sp>
        <p:nvSpPr>
          <p:cNvPr id="79" name="Google Shape;79;p4"/>
          <p:cNvSpPr txBox="1">
            <a:spLocks noGrp="1"/>
          </p:cNvSpPr>
          <p:nvPr>
            <p:ph type="body" idx="1"/>
          </p:nvPr>
        </p:nvSpPr>
        <p:spPr>
          <a:xfrm>
            <a:off x="982193" y="943896"/>
            <a:ext cx="7681516" cy="419960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PhD Candidate/ Researcher in Digital Forensics</a:t>
            </a:r>
            <a:endParaRPr/>
          </a:p>
          <a:p>
            <a:pPr marL="742950" lvl="1" indent="-285750" algn="l" rtl="0">
              <a:spcBef>
                <a:spcPts val="400"/>
              </a:spcBef>
              <a:spcAft>
                <a:spcPts val="0"/>
              </a:spcAft>
              <a:buClr>
                <a:schemeClr val="dk1"/>
              </a:buClr>
              <a:buSzPts val="2000"/>
              <a:buChar char="–"/>
            </a:pPr>
            <a:r>
              <a:rPr lang="en-US"/>
              <a:t>Just need to defend Dissertation.</a:t>
            </a:r>
            <a:endParaRPr/>
          </a:p>
          <a:p>
            <a:pPr marL="342900" lvl="0" indent="-342900" algn="l" rtl="0">
              <a:spcBef>
                <a:spcPts val="480"/>
              </a:spcBef>
              <a:spcAft>
                <a:spcPts val="0"/>
              </a:spcAft>
              <a:buClr>
                <a:schemeClr val="dk1"/>
              </a:buClr>
              <a:buSzPts val="2400"/>
              <a:buChar char="•"/>
            </a:pPr>
            <a:r>
              <a:rPr lang="en-US"/>
              <a:t>Author of 6 academic papers.  Research Highlights:</a:t>
            </a:r>
            <a:endParaRPr/>
          </a:p>
          <a:p>
            <a:pPr marL="742950" lvl="1" indent="-285750" algn="l" rtl="0">
              <a:spcBef>
                <a:spcPts val="400"/>
              </a:spcBef>
              <a:spcAft>
                <a:spcPts val="0"/>
              </a:spcAft>
              <a:buClr>
                <a:schemeClr val="dk1"/>
              </a:buClr>
              <a:buSzPts val="2000"/>
              <a:buChar char="–"/>
            </a:pPr>
            <a:r>
              <a:rPr lang="en-US"/>
              <a:t>Machine Learning for Analyzing Darknet Market Forums</a:t>
            </a:r>
            <a:endParaRPr/>
          </a:p>
          <a:p>
            <a:pPr marL="742950" lvl="1" indent="-285750" algn="l" rtl="0">
              <a:spcBef>
                <a:spcPts val="400"/>
              </a:spcBef>
              <a:spcAft>
                <a:spcPts val="0"/>
              </a:spcAft>
              <a:buClr>
                <a:schemeClr val="dk1"/>
              </a:buClr>
              <a:buSzPts val="2000"/>
              <a:buChar char="–"/>
            </a:pPr>
            <a:r>
              <a:rPr lang="en-US"/>
              <a:t>Carving Filesystem Metadata Records</a:t>
            </a:r>
            <a:endParaRPr/>
          </a:p>
          <a:p>
            <a:pPr marL="342900" lvl="0" indent="-342900" algn="l" rtl="0">
              <a:spcBef>
                <a:spcPts val="480"/>
              </a:spcBef>
              <a:spcAft>
                <a:spcPts val="0"/>
              </a:spcAft>
              <a:buClr>
                <a:schemeClr val="dk1"/>
              </a:buClr>
              <a:buSzPts val="2400"/>
              <a:buChar char="•"/>
            </a:pPr>
            <a:r>
              <a:rPr lang="en-US"/>
              <a:t>Working with Oslo Police to apply NLP methods to police work.</a:t>
            </a:r>
            <a:endParaRPr/>
          </a:p>
          <a:p>
            <a:pPr marL="342900" lvl="0" indent="-342900" algn="l" rtl="0">
              <a:spcBef>
                <a:spcPts val="480"/>
              </a:spcBef>
              <a:spcAft>
                <a:spcPts val="0"/>
              </a:spcAft>
              <a:buClr>
                <a:schemeClr val="dk1"/>
              </a:buClr>
              <a:buSzPts val="2400"/>
              <a:buChar char="•"/>
            </a:pPr>
            <a:r>
              <a:rPr lang="en-US"/>
              <a:t>Education:</a:t>
            </a:r>
            <a:endParaRPr/>
          </a:p>
          <a:p>
            <a:pPr marL="742950" lvl="1" indent="-285750" algn="l" rtl="0">
              <a:spcBef>
                <a:spcPts val="400"/>
              </a:spcBef>
              <a:spcAft>
                <a:spcPts val="0"/>
              </a:spcAft>
              <a:buClr>
                <a:schemeClr val="dk1"/>
              </a:buClr>
              <a:buSzPts val="2000"/>
              <a:buChar char="–"/>
            </a:pPr>
            <a:r>
              <a:rPr lang="en-US"/>
              <a:t>BA in Mathematics</a:t>
            </a:r>
            <a:endParaRPr/>
          </a:p>
          <a:p>
            <a:pPr marL="742950" lvl="1" indent="-285750" algn="l" rtl="0">
              <a:spcBef>
                <a:spcPts val="400"/>
              </a:spcBef>
              <a:spcAft>
                <a:spcPts val="0"/>
              </a:spcAft>
              <a:buClr>
                <a:schemeClr val="dk1"/>
              </a:buClr>
              <a:buSzPts val="2000"/>
              <a:buChar char="–"/>
            </a:pPr>
            <a:r>
              <a:rPr lang="en-US"/>
              <a:t>MS in Information Security/Cryptography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Related Work to Topic Modelling</a:t>
            </a:r>
            <a:endParaRPr/>
          </a:p>
        </p:txBody>
      </p:sp>
      <p:sp>
        <p:nvSpPr>
          <p:cNvPr id="368" name="Google Shape;368;p40"/>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ct val="100000"/>
              <a:buChar char="•"/>
            </a:pPr>
            <a:r>
              <a:rPr lang="en-US"/>
              <a:t>Okolica et al. (2007) used Author Topic Modelling on the Enron email data-set to discover the interests of employees, and narrow down who may be an insider threat.</a:t>
            </a:r>
            <a:endParaRPr/>
          </a:p>
          <a:p>
            <a:pPr marL="342900" lvl="0" indent="-342900" algn="l" rtl="0">
              <a:spcBef>
                <a:spcPts val="444"/>
              </a:spcBef>
              <a:spcAft>
                <a:spcPts val="0"/>
              </a:spcAft>
              <a:buClr>
                <a:schemeClr val="dk1"/>
              </a:buClr>
              <a:buSzPct val="100000"/>
              <a:buChar char="•"/>
            </a:pPr>
            <a:r>
              <a:rPr lang="en-US"/>
              <a:t>Beebe and Liu (2014) used it to group together search hits together.  Starting at the “center” of the group allowed</a:t>
            </a:r>
            <a:endParaRPr/>
          </a:p>
          <a:p>
            <a:pPr marL="342900" lvl="0" indent="-342900" algn="l" rtl="0">
              <a:spcBef>
                <a:spcPts val="444"/>
              </a:spcBef>
              <a:spcAft>
                <a:spcPts val="0"/>
              </a:spcAft>
              <a:buClr>
                <a:schemeClr val="dk1"/>
              </a:buClr>
              <a:buSzPct val="100000"/>
              <a:buChar char="•"/>
            </a:pPr>
            <a:r>
              <a:rPr lang="en-US"/>
              <a:t>Noel and Peterson (2014) used LDA topic modeling as a method of relaxing keyword selection for search.  Even if a search word was not present in a document, a topically similar would still be able to find it.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1"/>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Weaknesses of Topic Modelling</a:t>
            </a:r>
            <a:endParaRPr/>
          </a:p>
        </p:txBody>
      </p:sp>
      <p:sp>
        <p:nvSpPr>
          <p:cNvPr id="374" name="Google Shape;374;p41"/>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US"/>
              <a:t>Topic modelling involves stochastic (random) elements, thus generating topic models on a corpus of documents may yield different results if parameters aren’t forced to be static.</a:t>
            </a:r>
            <a:endParaRPr/>
          </a:p>
          <a:p>
            <a:pPr marL="342900" lvl="0" indent="-342900" algn="l" rtl="0">
              <a:spcBef>
                <a:spcPts val="480"/>
              </a:spcBef>
              <a:spcAft>
                <a:spcPts val="0"/>
              </a:spcAft>
              <a:buClr>
                <a:schemeClr val="dk1"/>
              </a:buClr>
              <a:buSzPts val="2400"/>
              <a:buChar char="•"/>
            </a:pPr>
            <a:r>
              <a:rPr lang="en-US"/>
              <a:t>User must chose number of topics, and there is no real rule-of-thumb for a best number of topics.</a:t>
            </a:r>
            <a:endParaRPr/>
          </a:p>
          <a:p>
            <a:pPr marL="342900" lvl="0" indent="-342900" algn="l" rtl="0">
              <a:spcBef>
                <a:spcPts val="480"/>
              </a:spcBef>
              <a:spcAft>
                <a:spcPts val="0"/>
              </a:spcAft>
              <a:buClr>
                <a:schemeClr val="dk1"/>
              </a:buClr>
              <a:buSzPts val="2400"/>
              <a:buChar char="•"/>
            </a:pPr>
            <a:r>
              <a:rPr lang="en-US"/>
              <a:t>Topics may make no sense.</a:t>
            </a:r>
            <a:endParaRPr/>
          </a:p>
          <a:p>
            <a:pPr marL="342900" lvl="0" indent="-342900" algn="l" rtl="0">
              <a:spcBef>
                <a:spcPts val="480"/>
              </a:spcBef>
              <a:spcAft>
                <a:spcPts val="0"/>
              </a:spcAft>
              <a:buClr>
                <a:schemeClr val="dk1"/>
              </a:buClr>
              <a:buSzPts val="2400"/>
              <a:buChar char="•"/>
            </a:pPr>
            <a:r>
              <a:rPr lang="en-US"/>
              <a:t>Topics may overlap if too few topics exist.</a:t>
            </a:r>
            <a:endParaRPr/>
          </a:p>
          <a:p>
            <a:pPr marL="342900" lvl="0" indent="-342900" algn="l" rtl="0">
              <a:spcBef>
                <a:spcPts val="480"/>
              </a:spcBef>
              <a:spcAft>
                <a:spcPts val="0"/>
              </a:spcAft>
              <a:buClr>
                <a:schemeClr val="dk1"/>
              </a:buClr>
              <a:buSzPts val="2400"/>
              <a:buChar char="•"/>
            </a:pPr>
            <a:r>
              <a:rPr lang="en-US"/>
              <a:t>Topics may be too specific with respect to a document if too many topics exist.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905412" y="2083640"/>
            <a:ext cx="7681516" cy="120032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a:t>Open-source tools, current challenges and state-of-the-art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3"/>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(Programming) Open Source tools to help you get started with NLP</a:t>
            </a:r>
            <a:endParaRPr/>
          </a:p>
        </p:txBody>
      </p:sp>
      <p:sp>
        <p:nvSpPr>
          <p:cNvPr id="385" name="Google Shape;385;p43"/>
          <p:cNvSpPr txBox="1">
            <a:spLocks noGrp="1"/>
          </p:cNvSpPr>
          <p:nvPr>
            <p:ph type="body" idx="1"/>
          </p:nvPr>
        </p:nvSpPr>
        <p:spPr>
          <a:xfrm>
            <a:off x="982193" y="1636295"/>
            <a:ext cx="7681516" cy="317964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Note: These are state-of-the-art solutions.</a:t>
            </a:r>
            <a:endParaRPr/>
          </a:p>
          <a:p>
            <a:pPr marL="342900" lvl="0" indent="-342900" algn="l" rtl="0">
              <a:spcBef>
                <a:spcPts val="444"/>
              </a:spcBef>
              <a:spcAft>
                <a:spcPts val="0"/>
              </a:spcAft>
              <a:buClr>
                <a:schemeClr val="dk1"/>
              </a:buClr>
              <a:buSzPct val="100000"/>
              <a:buChar char="•"/>
            </a:pPr>
            <a:r>
              <a:rPr lang="en-US"/>
              <a:t>Python</a:t>
            </a:r>
            <a:endParaRPr/>
          </a:p>
          <a:p>
            <a:pPr marL="742950" lvl="1" indent="-285750" algn="l" rtl="0">
              <a:spcBef>
                <a:spcPts val="370"/>
              </a:spcBef>
              <a:spcAft>
                <a:spcPts val="0"/>
              </a:spcAft>
              <a:buClr>
                <a:schemeClr val="dk1"/>
              </a:buClr>
              <a:buSzPct val="100000"/>
              <a:buChar char="–"/>
            </a:pPr>
            <a:r>
              <a:rPr lang="en-US"/>
              <a:t>Scripting/programming language</a:t>
            </a:r>
            <a:endParaRPr/>
          </a:p>
          <a:p>
            <a:pPr marL="742950" lvl="1" indent="-285750" algn="l" rtl="0">
              <a:spcBef>
                <a:spcPts val="370"/>
              </a:spcBef>
              <a:spcAft>
                <a:spcPts val="0"/>
              </a:spcAft>
              <a:buClr>
                <a:srgbClr val="000000"/>
              </a:buClr>
              <a:buSzPct val="100000"/>
              <a:buChar char="–"/>
            </a:pPr>
            <a:r>
              <a:rPr lang="en-US" b="0" i="0">
                <a:solidFill>
                  <a:srgbClr val="000000"/>
                </a:solidFill>
                <a:latin typeface="Arial"/>
                <a:ea typeface="Arial"/>
                <a:cs typeface="Arial"/>
                <a:sym typeface="Arial"/>
              </a:rPr>
              <a:t>https://www.python.org/</a:t>
            </a:r>
            <a:endParaRPr/>
          </a:p>
          <a:p>
            <a:pPr marL="342900" lvl="0" indent="-342900" algn="l" rtl="0">
              <a:spcBef>
                <a:spcPts val="444"/>
              </a:spcBef>
              <a:spcAft>
                <a:spcPts val="0"/>
              </a:spcAft>
              <a:buClr>
                <a:schemeClr val="dk1"/>
              </a:buClr>
              <a:buSzPct val="100000"/>
              <a:buChar char="•"/>
            </a:pPr>
            <a:r>
              <a:rPr lang="en-US"/>
              <a:t>HuggingFace Transformers library</a:t>
            </a:r>
            <a:endParaRPr/>
          </a:p>
          <a:p>
            <a:pPr marL="742950" lvl="1" indent="-285750" algn="l" rtl="0">
              <a:spcBef>
                <a:spcPts val="370"/>
              </a:spcBef>
              <a:spcAft>
                <a:spcPts val="0"/>
              </a:spcAft>
              <a:buClr>
                <a:schemeClr val="dk1"/>
              </a:buClr>
              <a:buSzPct val="100000"/>
              <a:buChar char="–"/>
            </a:pPr>
            <a:r>
              <a:rPr lang="en-US"/>
              <a:t>Use state-of-the-art models for NLP.</a:t>
            </a:r>
            <a:endParaRPr/>
          </a:p>
          <a:p>
            <a:pPr marL="742950" lvl="1" indent="-285750" algn="l" rtl="0">
              <a:spcBef>
                <a:spcPts val="333"/>
              </a:spcBef>
              <a:spcAft>
                <a:spcPts val="0"/>
              </a:spcAft>
              <a:buClr>
                <a:schemeClr val="dk1"/>
              </a:buClr>
              <a:buSzPct val="100000"/>
              <a:buChar char="–"/>
            </a:pPr>
            <a:r>
              <a:rPr lang="en-US" sz="1800" b="0" i="0" u="sng" strike="noStrike">
                <a:solidFill>
                  <a:schemeClr val="hlink"/>
                </a:solidFill>
                <a:latin typeface="Arial"/>
                <a:ea typeface="Arial"/>
                <a:cs typeface="Arial"/>
                <a:sym typeface="Arial"/>
                <a:hlinkClick r:id="rId3"/>
              </a:rPr>
              <a:t>https://github.com/Hugging Face/transformers</a:t>
            </a:r>
            <a:endParaRPr/>
          </a:p>
          <a:p>
            <a:pPr marL="342900" lvl="0" indent="-342900" algn="l" rtl="0">
              <a:spcBef>
                <a:spcPts val="444"/>
              </a:spcBef>
              <a:spcAft>
                <a:spcPts val="0"/>
              </a:spcAft>
              <a:buClr>
                <a:schemeClr val="dk1"/>
              </a:buClr>
              <a:buSzPct val="100000"/>
              <a:buChar char="•"/>
            </a:pPr>
            <a:r>
              <a:rPr lang="en-US"/>
              <a:t>Google Colab</a:t>
            </a:r>
            <a:endParaRPr/>
          </a:p>
          <a:p>
            <a:pPr marL="742950" lvl="1" indent="-285750" algn="l" rtl="0">
              <a:spcBef>
                <a:spcPts val="370"/>
              </a:spcBef>
              <a:spcAft>
                <a:spcPts val="0"/>
              </a:spcAft>
              <a:buClr>
                <a:schemeClr val="dk1"/>
              </a:buClr>
              <a:buSzPct val="100000"/>
              <a:buChar char="–"/>
            </a:pPr>
            <a:r>
              <a:rPr lang="en-US"/>
              <a:t>Online resource to run code and use GPUs.</a:t>
            </a:r>
            <a:endParaRPr/>
          </a:p>
          <a:p>
            <a:pPr marL="742950" lvl="1" indent="-285750" algn="l" rtl="0">
              <a:spcBef>
                <a:spcPts val="333"/>
              </a:spcBef>
              <a:spcAft>
                <a:spcPts val="0"/>
              </a:spcAft>
              <a:buClr>
                <a:schemeClr val="dk1"/>
              </a:buClr>
              <a:buSzPct val="100000"/>
              <a:buChar char="–"/>
            </a:pPr>
            <a:r>
              <a:rPr lang="en-US" sz="1800" b="0" i="0" u="sng" strike="noStrike">
                <a:solidFill>
                  <a:schemeClr val="hlink"/>
                </a:solidFill>
                <a:latin typeface="Arial"/>
                <a:ea typeface="Arial"/>
                <a:cs typeface="Arial"/>
                <a:sym typeface="Arial"/>
                <a:hlinkClick r:id="rId4"/>
              </a:rPr>
              <a:t>https://colab.research.google.com/notebooks/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4"/>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Current Challenges in NLP field</a:t>
            </a:r>
            <a:endParaRPr/>
          </a:p>
        </p:txBody>
      </p:sp>
      <p:sp>
        <p:nvSpPr>
          <p:cNvPr id="391" name="Google Shape;391;p44"/>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2400"/>
              <a:buFont typeface="Arial"/>
              <a:buChar char="•"/>
            </a:pPr>
            <a:r>
              <a:rPr lang="en-US" b="0" i="0">
                <a:solidFill>
                  <a:srgbClr val="000000"/>
                </a:solidFill>
                <a:latin typeface="Arial"/>
                <a:ea typeface="Arial"/>
                <a:cs typeface="Arial"/>
                <a:sym typeface="Arial"/>
              </a:rPr>
              <a:t>Developing language models for “low resource” languages. </a:t>
            </a:r>
            <a:endParaRPr/>
          </a:p>
          <a:p>
            <a:pPr marL="742950" lvl="1" indent="-285750" algn="l" rtl="0">
              <a:spcBef>
                <a:spcPts val="480"/>
              </a:spcBef>
              <a:spcAft>
                <a:spcPts val="0"/>
              </a:spcAft>
              <a:buClr>
                <a:srgbClr val="000000"/>
              </a:buClr>
              <a:buSzPts val="2400"/>
              <a:buFont typeface="Arial"/>
              <a:buChar char="•"/>
            </a:pPr>
            <a:r>
              <a:rPr lang="en-US" sz="2400">
                <a:solidFill>
                  <a:srgbClr val="000000"/>
                </a:solidFill>
                <a:latin typeface="Arial"/>
                <a:ea typeface="Arial"/>
                <a:cs typeface="Arial"/>
                <a:sym typeface="Arial"/>
              </a:rPr>
              <a:t>For example, Norwegian is only developing.</a:t>
            </a:r>
            <a:endParaRPr sz="2400" b="0" i="0">
              <a:solidFill>
                <a:srgbClr val="000000"/>
              </a:solidFill>
              <a:latin typeface="Arial"/>
              <a:ea typeface="Arial"/>
              <a:cs typeface="Arial"/>
              <a:sym typeface="Arial"/>
            </a:endParaRPr>
          </a:p>
          <a:p>
            <a:pPr marL="342900" lvl="0" indent="-342900" algn="l" rtl="0">
              <a:spcBef>
                <a:spcPts val="480"/>
              </a:spcBef>
              <a:spcAft>
                <a:spcPts val="0"/>
              </a:spcAft>
              <a:buClr>
                <a:srgbClr val="000000"/>
              </a:buClr>
              <a:buSzPts val="2400"/>
              <a:buFont typeface="Arial"/>
              <a:buChar char="•"/>
            </a:pPr>
            <a:r>
              <a:rPr lang="en-US" b="0" i="0">
                <a:solidFill>
                  <a:srgbClr val="000000"/>
                </a:solidFill>
                <a:latin typeface="Arial"/>
                <a:ea typeface="Arial"/>
                <a:cs typeface="Arial"/>
                <a:sym typeface="Arial"/>
              </a:rPr>
              <a:t>Creating datasets for low resource languages. </a:t>
            </a:r>
            <a:endParaRPr/>
          </a:p>
          <a:p>
            <a:pPr marL="742950" lvl="1" indent="-285750" algn="l" rtl="0">
              <a:spcBef>
                <a:spcPts val="400"/>
              </a:spcBef>
              <a:spcAft>
                <a:spcPts val="0"/>
              </a:spcAft>
              <a:buClr>
                <a:srgbClr val="000000"/>
              </a:buClr>
              <a:buSzPts val="2000"/>
              <a:buFont typeface="Arial"/>
              <a:buChar char="•"/>
            </a:pPr>
            <a:r>
              <a:rPr lang="en-US">
                <a:solidFill>
                  <a:srgbClr val="000000"/>
                </a:solidFill>
                <a:latin typeface="Arial"/>
                <a:ea typeface="Arial"/>
                <a:cs typeface="Arial"/>
                <a:sym typeface="Arial"/>
              </a:rPr>
              <a:t>Classification, Summarization, and NER cannot be performed without the prerequisite datasets.</a:t>
            </a:r>
            <a:endParaRPr b="0" i="0">
              <a:solidFill>
                <a:srgbClr val="000000"/>
              </a:solidFill>
              <a:latin typeface="Arial"/>
              <a:ea typeface="Arial"/>
              <a:cs typeface="Arial"/>
              <a:sym typeface="Arial"/>
            </a:endParaRPr>
          </a:p>
          <a:p>
            <a:pPr marL="342900" lvl="0" indent="-342900" algn="l" rtl="0">
              <a:spcBef>
                <a:spcPts val="480"/>
              </a:spcBef>
              <a:spcAft>
                <a:spcPts val="0"/>
              </a:spcAft>
              <a:buClr>
                <a:srgbClr val="000000"/>
              </a:buClr>
              <a:buSzPts val="2400"/>
              <a:buFont typeface="Arial"/>
              <a:buChar char="•"/>
            </a:pPr>
            <a:r>
              <a:rPr lang="en-US" b="0" i="0">
                <a:solidFill>
                  <a:srgbClr val="000000"/>
                </a:solidFill>
                <a:latin typeface="Arial"/>
                <a:ea typeface="Arial"/>
                <a:cs typeface="Arial"/>
                <a:sym typeface="Arial"/>
              </a:rPr>
              <a:t>Improving performance of language models. </a:t>
            </a:r>
            <a:endParaRPr/>
          </a:p>
          <a:p>
            <a:pPr marL="742950" lvl="1" indent="-285750" algn="l" rtl="0">
              <a:spcBef>
                <a:spcPts val="400"/>
              </a:spcBef>
              <a:spcAft>
                <a:spcPts val="0"/>
              </a:spcAft>
              <a:buClr>
                <a:srgbClr val="000000"/>
              </a:buClr>
              <a:buSzPts val="2000"/>
              <a:buFont typeface="Arial"/>
              <a:buChar char="•"/>
            </a:pPr>
            <a:r>
              <a:rPr lang="en-US">
                <a:solidFill>
                  <a:srgbClr val="000000"/>
                </a:solidFill>
                <a:latin typeface="Arial"/>
                <a:ea typeface="Arial"/>
                <a:cs typeface="Arial"/>
                <a:sym typeface="Arial"/>
              </a:rPr>
              <a:t>Either requires innovative research or more/better data.</a:t>
            </a:r>
            <a:endParaRPr b="0" i="0">
              <a:solidFill>
                <a:srgbClr val="000000"/>
              </a:solidFill>
              <a:latin typeface="Arial"/>
              <a:ea typeface="Arial"/>
              <a:cs typeface="Arial"/>
              <a:sym typeface="Arial"/>
            </a:endParaRPr>
          </a:p>
          <a:p>
            <a:pPr marL="342900" lvl="0" indent="-342900" algn="l" rtl="0">
              <a:spcBef>
                <a:spcPts val="480"/>
              </a:spcBef>
              <a:spcAft>
                <a:spcPts val="0"/>
              </a:spcAft>
              <a:buClr>
                <a:srgbClr val="000000"/>
              </a:buClr>
              <a:buSzPts val="2400"/>
              <a:buFont typeface="Arial"/>
              <a:buChar char="•"/>
            </a:pPr>
            <a:r>
              <a:rPr lang="en-US" b="0" i="0">
                <a:solidFill>
                  <a:srgbClr val="000000"/>
                </a:solidFill>
                <a:latin typeface="Arial"/>
                <a:ea typeface="Arial"/>
                <a:cs typeface="Arial"/>
                <a:sym typeface="Arial"/>
              </a:rPr>
              <a:t>Application of NLP into policing and intelligence.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5"/>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State-of-the-Art NLP Organizations and results</a:t>
            </a:r>
            <a:endParaRPr/>
          </a:p>
        </p:txBody>
      </p:sp>
      <p:sp>
        <p:nvSpPr>
          <p:cNvPr id="397" name="Google Shape;397;p45"/>
          <p:cNvSpPr txBox="1">
            <a:spLocks noGrp="1"/>
          </p:cNvSpPr>
          <p:nvPr>
            <p:ph type="body" idx="1"/>
          </p:nvPr>
        </p:nvSpPr>
        <p:spPr>
          <a:xfrm>
            <a:off x="982193" y="1563329"/>
            <a:ext cx="7681516" cy="325260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800"/>
              <a:buChar char="•"/>
            </a:pPr>
            <a:r>
              <a:rPr lang="en-US" sz="1800" b="0" i="0">
                <a:solidFill>
                  <a:srgbClr val="000000"/>
                </a:solidFill>
                <a:latin typeface="Arial"/>
                <a:ea typeface="Arial"/>
                <a:cs typeface="Arial"/>
                <a:sym typeface="Arial"/>
              </a:rPr>
              <a:t>Best NLP task results</a:t>
            </a:r>
            <a:endParaRPr sz="1800" u="sng">
              <a:solidFill>
                <a:schemeClr val="hlink"/>
              </a:solidFill>
              <a:latin typeface="Arial"/>
              <a:ea typeface="Arial"/>
              <a:cs typeface="Arial"/>
              <a:sym typeface="Arial"/>
              <a:hlinkClick r:id="rId3"/>
            </a:endParaRPr>
          </a:p>
          <a:p>
            <a:pPr marL="742950" lvl="1" indent="-285750" algn="l" rtl="0">
              <a:spcBef>
                <a:spcPts val="280"/>
              </a:spcBef>
              <a:spcAft>
                <a:spcPts val="0"/>
              </a:spcAft>
              <a:buClr>
                <a:schemeClr val="dk1"/>
              </a:buClr>
              <a:buSzPts val="1400"/>
              <a:buChar char="–"/>
            </a:pPr>
            <a:r>
              <a:rPr lang="en-US" sz="1400" b="0" i="0" u="sng" strike="noStrike">
                <a:solidFill>
                  <a:schemeClr val="hlink"/>
                </a:solidFill>
                <a:latin typeface="Arial"/>
                <a:ea typeface="Arial"/>
                <a:cs typeface="Arial"/>
                <a:sym typeface="Arial"/>
                <a:hlinkClick r:id="rId3"/>
              </a:rPr>
              <a:t>https://nlpprogress.com</a:t>
            </a:r>
            <a:r>
              <a:rPr lang="en-US" sz="1400" b="0" i="0">
                <a:solidFill>
                  <a:srgbClr val="000000"/>
                </a:solidFill>
                <a:latin typeface="Arial"/>
                <a:ea typeface="Arial"/>
                <a:cs typeface="Arial"/>
                <a:sym typeface="Arial"/>
              </a:rPr>
              <a:t> </a:t>
            </a:r>
            <a:endParaRPr/>
          </a:p>
          <a:p>
            <a:pPr marL="342900" lvl="0" indent="-342900" algn="l" rtl="0">
              <a:spcBef>
                <a:spcPts val="360"/>
              </a:spcBef>
              <a:spcAft>
                <a:spcPts val="0"/>
              </a:spcAft>
              <a:buClr>
                <a:srgbClr val="000000"/>
              </a:buClr>
              <a:buSzPts val="1800"/>
              <a:buFont typeface="Arial"/>
              <a:buChar char="•"/>
            </a:pPr>
            <a:r>
              <a:rPr lang="en-US" sz="1800" b="0" i="0">
                <a:solidFill>
                  <a:srgbClr val="000000"/>
                </a:solidFill>
                <a:latin typeface="Arial"/>
                <a:ea typeface="Arial"/>
                <a:cs typeface="Arial"/>
                <a:sym typeface="Arial"/>
              </a:rPr>
              <a:t>For updates and history of applying NLP for tasks such as author identification and grooming detection. </a:t>
            </a:r>
            <a:endParaRPr/>
          </a:p>
          <a:p>
            <a:pPr marL="742950" lvl="1" indent="-285750" algn="l" rtl="0">
              <a:spcBef>
                <a:spcPts val="280"/>
              </a:spcBef>
              <a:spcAft>
                <a:spcPts val="0"/>
              </a:spcAft>
              <a:buClr>
                <a:srgbClr val="000000"/>
              </a:buClr>
              <a:buSzPts val="1400"/>
              <a:buFont typeface="Arial"/>
              <a:buChar char="•"/>
            </a:pPr>
            <a:r>
              <a:rPr lang="en-US" sz="1400" b="0" i="0" u="sng" strike="noStrik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https://pan.webis.de/</a:t>
            </a:r>
            <a:r>
              <a:rPr lang="en-US" sz="1400" b="0" i="0">
                <a:solidFill>
                  <a:srgbClr val="000000"/>
                </a:solidFill>
                <a:latin typeface="Arial"/>
                <a:ea typeface="Arial"/>
                <a:cs typeface="Arial"/>
                <a:sym typeface="Arial"/>
              </a:rPr>
              <a:t> </a:t>
            </a:r>
            <a:endParaRPr/>
          </a:p>
          <a:p>
            <a:pPr marL="342900" lvl="0" indent="-342900" algn="l" rtl="0">
              <a:spcBef>
                <a:spcPts val="360"/>
              </a:spcBef>
              <a:spcAft>
                <a:spcPts val="0"/>
              </a:spcAft>
              <a:buClr>
                <a:srgbClr val="000000"/>
              </a:buClr>
              <a:buSzPts val="1800"/>
              <a:buFont typeface="Arial"/>
              <a:buChar char="•"/>
            </a:pPr>
            <a:r>
              <a:rPr lang="en-US" sz="1800" b="0" i="0">
                <a:solidFill>
                  <a:srgbClr val="000000"/>
                </a:solidFill>
                <a:latin typeface="Arial"/>
                <a:ea typeface="Arial"/>
                <a:cs typeface="Arial"/>
                <a:sym typeface="Arial"/>
              </a:rPr>
              <a:t>For updates on cutting edge research in applying methods (including NLP) to policing, digital forensics, or intelligence (only some of the articles are full open access). </a:t>
            </a:r>
            <a:endParaRPr/>
          </a:p>
          <a:p>
            <a:pPr marL="742950" lvl="1" indent="-285750" algn="l" rtl="0">
              <a:spcBef>
                <a:spcPts val="280"/>
              </a:spcBef>
              <a:spcAft>
                <a:spcPts val="0"/>
              </a:spcAft>
              <a:buClr>
                <a:srgbClr val="000000"/>
              </a:buClr>
              <a:buSzPts val="1400"/>
              <a:buFont typeface="Arial"/>
              <a:buChar char="•"/>
            </a:pPr>
            <a:r>
              <a:rPr lang="en-US" sz="1400" b="0" i="0" u="sng" strike="noStrik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https://www.journals.elsevier.com/forensic-science-international-digital-investigation</a:t>
            </a:r>
            <a:r>
              <a:rPr lang="en-US" sz="1400" b="0" i="0">
                <a:solidFill>
                  <a:srgbClr val="000000"/>
                </a:solidFill>
                <a:latin typeface="Arial"/>
                <a:ea typeface="Arial"/>
                <a:cs typeface="Arial"/>
                <a:sym typeface="Arial"/>
              </a:rPr>
              <a:t> </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txBox="1">
            <a:spLocks noGrp="1"/>
          </p:cNvSpPr>
          <p:nvPr>
            <p:ph type="title"/>
          </p:nvPr>
        </p:nvSpPr>
        <p:spPr>
          <a:xfrm>
            <a:off x="905412" y="2083640"/>
            <a:ext cx="7681516"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a:t>Interactive Session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a:t>
            </a:r>
            <a:endParaRPr/>
          </a:p>
        </p:txBody>
      </p:sp>
      <p:sp>
        <p:nvSpPr>
          <p:cNvPr id="408" name="Google Shape;408;p47"/>
          <p:cNvSpPr txBox="1">
            <a:spLocks noGrp="1"/>
          </p:cNvSpPr>
          <p:nvPr>
            <p:ph type="body" idx="1"/>
          </p:nvPr>
        </p:nvSpPr>
        <p:spPr>
          <a:xfrm>
            <a:off x="982193" y="1406308"/>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Name three of the most common NLP from this module, and describe what they do.  </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8"/>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Possible Answers</a:t>
            </a:r>
            <a:endParaRPr/>
          </a:p>
        </p:txBody>
      </p:sp>
      <p:sp>
        <p:nvSpPr>
          <p:cNvPr id="414" name="Google Shape;414;p48"/>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Named Entity Recognition</a:t>
            </a:r>
            <a:endParaRPr/>
          </a:p>
          <a:p>
            <a:pPr marL="342900" lvl="0" indent="-342900" algn="l" rtl="0">
              <a:spcBef>
                <a:spcPts val="480"/>
              </a:spcBef>
              <a:spcAft>
                <a:spcPts val="0"/>
              </a:spcAft>
              <a:buClr>
                <a:schemeClr val="dk1"/>
              </a:buClr>
              <a:buSzPts val="2400"/>
              <a:buChar char="•"/>
            </a:pPr>
            <a:r>
              <a:rPr lang="en-US"/>
              <a:t>Text Classification</a:t>
            </a:r>
            <a:endParaRPr/>
          </a:p>
          <a:p>
            <a:pPr marL="342900" lvl="0" indent="-342900" algn="l" rtl="0">
              <a:spcBef>
                <a:spcPts val="480"/>
              </a:spcBef>
              <a:spcAft>
                <a:spcPts val="0"/>
              </a:spcAft>
              <a:buClr>
                <a:schemeClr val="dk1"/>
              </a:buClr>
              <a:buSzPts val="2400"/>
              <a:buChar char="•"/>
            </a:pPr>
            <a:r>
              <a:rPr lang="en-US"/>
              <a:t>Sentiment Analysis</a:t>
            </a:r>
            <a:endParaRPr/>
          </a:p>
          <a:p>
            <a:pPr marL="342900" lvl="0" indent="-342900" algn="l" rtl="0">
              <a:spcBef>
                <a:spcPts val="480"/>
              </a:spcBef>
              <a:spcAft>
                <a:spcPts val="0"/>
              </a:spcAft>
              <a:buClr>
                <a:schemeClr val="dk1"/>
              </a:buClr>
              <a:buSzPts val="2400"/>
              <a:buChar char="•"/>
            </a:pPr>
            <a:r>
              <a:rPr lang="en-US"/>
              <a:t>Summarization</a:t>
            </a:r>
            <a:endParaRPr/>
          </a:p>
          <a:p>
            <a:pPr marL="342900" lvl="0" indent="-342900" algn="l" rtl="0">
              <a:spcBef>
                <a:spcPts val="480"/>
              </a:spcBef>
              <a:spcAft>
                <a:spcPts val="0"/>
              </a:spcAft>
              <a:buClr>
                <a:schemeClr val="dk1"/>
              </a:buClr>
              <a:buSzPts val="2400"/>
              <a:buChar char="•"/>
            </a:pPr>
            <a:r>
              <a:rPr lang="en-US"/>
              <a:t>Topic Modelling</a:t>
            </a:r>
            <a:endParaRPr/>
          </a:p>
          <a:p>
            <a:pPr marL="342900" lvl="0" indent="-342900" algn="l" rtl="0">
              <a:spcBef>
                <a:spcPts val="480"/>
              </a:spcBef>
              <a:spcAft>
                <a:spcPts val="0"/>
              </a:spcAft>
              <a:buClr>
                <a:schemeClr val="dk1"/>
              </a:buClr>
              <a:buSzPts val="2400"/>
              <a:buChar char="•"/>
            </a:pPr>
            <a:r>
              <a:rPr lang="en-US"/>
              <a:t>Syntax Analysis (bonus points)</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Try it yourself!</a:t>
            </a:r>
            <a:endParaRPr/>
          </a:p>
        </p:txBody>
      </p:sp>
      <p:sp>
        <p:nvSpPr>
          <p:cNvPr id="420" name="Google Shape;420;p49"/>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Named Entity Recognition:</a:t>
            </a:r>
            <a:endParaRPr/>
          </a:p>
          <a:p>
            <a:pPr marL="742950" lvl="1" indent="-285750" algn="l" rtl="0">
              <a:spcBef>
                <a:spcPts val="400"/>
              </a:spcBef>
              <a:spcAft>
                <a:spcPts val="0"/>
              </a:spcAft>
              <a:buClr>
                <a:srgbClr val="0563C1"/>
              </a:buClr>
              <a:buSzPts val="2000"/>
              <a:buChar char="–"/>
            </a:pPr>
            <a:r>
              <a:rPr lang="en-US" sz="20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https://explosion.ai/demos/displacy-ent</a:t>
            </a:r>
            <a:r>
              <a:rPr lang="en-US" sz="2000" b="0" i="0">
                <a:solidFill>
                  <a:srgbClr val="000000"/>
                </a:solidFill>
                <a:latin typeface="Calibri"/>
                <a:ea typeface="Calibri"/>
                <a:cs typeface="Calibri"/>
                <a:sym typeface="Calibri"/>
              </a:rPr>
              <a:t> </a:t>
            </a:r>
            <a:endParaRPr/>
          </a:p>
          <a:p>
            <a:pPr marL="342900" lvl="0" indent="-342900" algn="l" rtl="0">
              <a:spcBef>
                <a:spcPts val="480"/>
              </a:spcBef>
              <a:spcAft>
                <a:spcPts val="0"/>
              </a:spcAft>
              <a:buClr>
                <a:schemeClr val="dk1"/>
              </a:buClr>
              <a:buSzPts val="2400"/>
              <a:buChar char="•"/>
            </a:pPr>
            <a:r>
              <a:rPr lang="en-US"/>
              <a:t>Text classification / Sentiment Analysis</a:t>
            </a:r>
            <a:endParaRPr/>
          </a:p>
          <a:p>
            <a:pPr marL="742950" lvl="1" indent="-285750" algn="l" rtl="0">
              <a:spcBef>
                <a:spcPts val="400"/>
              </a:spcBef>
              <a:spcAft>
                <a:spcPts val="0"/>
              </a:spcAft>
              <a:buClr>
                <a:srgbClr val="0563C1"/>
              </a:buClr>
              <a:buSzPts val="2000"/>
              <a:buChar char="–"/>
            </a:pPr>
            <a:r>
              <a:rPr lang="en-US" sz="2000" b="0" i="0" u="sng" strike="noStrik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https://www.uclassify.com/browse</a:t>
            </a:r>
            <a:r>
              <a:rPr lang="en-US" sz="2000" b="0" i="0">
                <a:solidFill>
                  <a:srgbClr val="000000"/>
                </a:solidFill>
                <a:latin typeface="Calibri"/>
                <a:ea typeface="Calibri"/>
                <a:cs typeface="Calibri"/>
                <a:sym typeface="Calibri"/>
              </a:rPr>
              <a:t> </a:t>
            </a:r>
            <a:endParaRPr sz="2000" b="0" i="0">
              <a:solidFill>
                <a:srgbClr val="000000"/>
              </a:solidFill>
              <a:latin typeface="Arial"/>
              <a:ea typeface="Arial"/>
              <a:cs typeface="Arial"/>
              <a:sym typeface="Arial"/>
            </a:endParaRPr>
          </a:p>
          <a:p>
            <a:pPr marL="342900" lvl="0" indent="-342900" algn="l" rtl="0">
              <a:spcBef>
                <a:spcPts val="480"/>
              </a:spcBef>
              <a:spcAft>
                <a:spcPts val="0"/>
              </a:spcAft>
              <a:buClr>
                <a:schemeClr val="dk1"/>
              </a:buClr>
              <a:buSzPts val="2400"/>
              <a:buChar char="•"/>
            </a:pPr>
            <a:r>
              <a:rPr lang="en-US"/>
              <a:t>Summarization</a:t>
            </a:r>
            <a:endParaRPr/>
          </a:p>
          <a:p>
            <a:pPr marL="742950" lvl="1" indent="-285750" algn="l" rtl="0">
              <a:spcBef>
                <a:spcPts val="400"/>
              </a:spcBef>
              <a:spcAft>
                <a:spcPts val="0"/>
              </a:spcAft>
              <a:buClr>
                <a:srgbClr val="0563C1"/>
              </a:buClr>
              <a:buSzPts val="2000"/>
              <a:buChar char="–"/>
            </a:pPr>
            <a:r>
              <a:rPr lang="en-US" sz="2000" b="0" i="0" u="sng" strike="noStrik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https://quillbot.com/summarize</a:t>
            </a:r>
            <a:r>
              <a:rPr lang="en-US" sz="2000" b="0" i="0">
                <a:solidFill>
                  <a:srgbClr val="000000"/>
                </a:solidFill>
                <a:latin typeface="Calibri"/>
                <a:ea typeface="Calibri"/>
                <a:cs typeface="Calibri"/>
                <a:sym typeface="Calibri"/>
              </a:rPr>
              <a:t> </a:t>
            </a:r>
            <a:endParaRPr/>
          </a:p>
          <a:p>
            <a:pPr marL="342900" lvl="0" indent="-342900" algn="l" rtl="0">
              <a:spcBef>
                <a:spcPts val="480"/>
              </a:spcBef>
              <a:spcAft>
                <a:spcPts val="0"/>
              </a:spcAft>
              <a:buClr>
                <a:schemeClr val="dk1"/>
              </a:buClr>
              <a:buSzPts val="2400"/>
              <a:buChar char="•"/>
            </a:pPr>
            <a:r>
              <a:rPr lang="en-US"/>
              <a:t>Topic Modelling</a:t>
            </a:r>
            <a:endParaRPr/>
          </a:p>
          <a:p>
            <a:pPr marL="742950" lvl="1" indent="-285750" algn="l" rtl="0">
              <a:spcBef>
                <a:spcPts val="400"/>
              </a:spcBef>
              <a:spcAft>
                <a:spcPts val="0"/>
              </a:spcAft>
              <a:buClr>
                <a:srgbClr val="0563C1"/>
              </a:buClr>
              <a:buSzPts val="2000"/>
              <a:buChar char="–"/>
            </a:pPr>
            <a:r>
              <a:rPr lang="en-US" sz="2000" b="0" i="0" u="sng" strike="noStrike">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https://mimno.infosci.cornell.edu/jsLDA/jslda.html</a:t>
            </a:r>
            <a:r>
              <a:rPr lang="en-US" sz="2000" b="0" i="0">
                <a:solidFill>
                  <a:srgbClr val="000000"/>
                </a:solidFill>
                <a:latin typeface="Arial"/>
                <a:ea typeface="Arial"/>
                <a:cs typeface="Arial"/>
                <a:sym typeface="Arial"/>
              </a:rPr>
              <a:t> </a:t>
            </a:r>
            <a:endParaRPr/>
          </a:p>
          <a:p>
            <a:pPr marL="742950" lvl="1" indent="-158750" algn="l" rtl="0">
              <a:spcBef>
                <a:spcPts val="400"/>
              </a:spcBef>
              <a:spcAft>
                <a:spcPts val="0"/>
              </a:spcAft>
              <a:buClr>
                <a:schemeClr val="dk1"/>
              </a:buClr>
              <a:buSzPts val="2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Summary of Course Module</a:t>
            </a:r>
            <a:endParaRPr/>
          </a:p>
        </p:txBody>
      </p:sp>
      <p:sp>
        <p:nvSpPr>
          <p:cNvPr id="85" name="Google Shape;85;p5"/>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2 hours of instruction and review</a:t>
            </a:r>
            <a:endParaRPr/>
          </a:p>
          <a:p>
            <a:pPr marL="342900" lvl="0" indent="-342900" algn="l" rtl="0">
              <a:spcBef>
                <a:spcPts val="480"/>
              </a:spcBef>
              <a:spcAft>
                <a:spcPts val="0"/>
              </a:spcAft>
              <a:buClr>
                <a:schemeClr val="dk1"/>
              </a:buClr>
              <a:buSzPts val="2400"/>
              <a:buChar char="•"/>
            </a:pPr>
            <a:r>
              <a:rPr lang="en-US"/>
              <a:t>1 Hour of interactive exercises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0"/>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a:t>
            </a:r>
            <a:endParaRPr/>
          </a:p>
        </p:txBody>
      </p:sp>
      <p:sp>
        <p:nvSpPr>
          <p:cNvPr id="426" name="Google Shape;426;p50"/>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How can NLP for policing, intelligence, or social science work fail?</a:t>
            </a:r>
            <a:endParaRPr/>
          </a:p>
          <a:p>
            <a:pPr marL="742950" lvl="1" indent="-285750" algn="l" rtl="0">
              <a:spcBef>
                <a:spcPts val="400"/>
              </a:spcBef>
              <a:spcAft>
                <a:spcPts val="0"/>
              </a:spcAft>
              <a:buClr>
                <a:schemeClr val="dk1"/>
              </a:buClr>
              <a:buSzPts val="2000"/>
              <a:buChar char="–"/>
            </a:pPr>
            <a:r>
              <a:rPr lang="en-US"/>
              <a:t>NER</a:t>
            </a:r>
            <a:endParaRPr/>
          </a:p>
          <a:p>
            <a:pPr marL="1143000" lvl="2" indent="-228600" algn="l" rtl="0">
              <a:spcBef>
                <a:spcPts val="360"/>
              </a:spcBef>
              <a:spcAft>
                <a:spcPts val="0"/>
              </a:spcAft>
              <a:buClr>
                <a:srgbClr val="0563C1"/>
              </a:buClr>
              <a:buSzPts val="1800"/>
              <a:buChar char="•"/>
            </a:pPr>
            <a:r>
              <a:rPr lang="en-US" sz="1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https://explosion.ai/demos/displacy-ent</a:t>
            </a:r>
            <a:r>
              <a:rPr lang="en-US" sz="1800" b="0" i="0">
                <a:solidFill>
                  <a:srgbClr val="000000"/>
                </a:solidFill>
                <a:latin typeface="Calibri"/>
                <a:ea typeface="Calibri"/>
                <a:cs typeface="Calibri"/>
                <a:sym typeface="Calibri"/>
              </a:rPr>
              <a:t> </a:t>
            </a:r>
            <a:endParaRPr/>
          </a:p>
          <a:p>
            <a:pPr marL="1143000" lvl="2" indent="-228600" algn="l" rtl="0">
              <a:spcBef>
                <a:spcPts val="360"/>
              </a:spcBef>
              <a:spcAft>
                <a:spcPts val="0"/>
              </a:spcAft>
              <a:buClr>
                <a:schemeClr val="dk1"/>
              </a:buClr>
              <a:buSzPts val="1800"/>
              <a:buChar char="•"/>
            </a:pPr>
            <a:r>
              <a:rPr lang="en-US"/>
              <a:t>Try different languages! How do they perform?</a:t>
            </a:r>
            <a:endParaRPr/>
          </a:p>
          <a:p>
            <a:pPr marL="1143000" lvl="2" indent="-228600" algn="l" rtl="0">
              <a:spcBef>
                <a:spcPts val="360"/>
              </a:spcBef>
              <a:spcAft>
                <a:spcPts val="0"/>
              </a:spcAft>
              <a:buClr>
                <a:schemeClr val="dk1"/>
              </a:buClr>
              <a:buSzPts val="1800"/>
              <a:buChar char="•"/>
            </a:pPr>
            <a:r>
              <a:rPr lang="en-US"/>
              <a:t>Are there any entities which fail more often than others?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1"/>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Possible Answers</a:t>
            </a:r>
            <a:endParaRPr/>
          </a:p>
        </p:txBody>
      </p:sp>
      <p:sp>
        <p:nvSpPr>
          <p:cNvPr id="432" name="Google Shape;432;p51"/>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Mislabeling entities.</a:t>
            </a:r>
            <a:endParaRPr/>
          </a:p>
          <a:p>
            <a:pPr marL="342900" lvl="0" indent="-342900" algn="l" rtl="0">
              <a:spcBef>
                <a:spcPts val="480"/>
              </a:spcBef>
              <a:spcAft>
                <a:spcPts val="0"/>
              </a:spcAft>
              <a:buClr>
                <a:schemeClr val="dk1"/>
              </a:buClr>
              <a:buSzPts val="2400"/>
              <a:buChar char="•"/>
            </a:pPr>
            <a:r>
              <a:rPr lang="en-US"/>
              <a:t>Some entity types may have poor performance.</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2"/>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a:t>
            </a:r>
            <a:endParaRPr/>
          </a:p>
        </p:txBody>
      </p:sp>
      <p:sp>
        <p:nvSpPr>
          <p:cNvPr id="438" name="Google Shape;438;p52"/>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How can NLP for policing, intelligence, or social science work fail?</a:t>
            </a:r>
            <a:endParaRPr/>
          </a:p>
          <a:p>
            <a:pPr marL="742950" lvl="1" indent="-285750" algn="l" rtl="0">
              <a:spcBef>
                <a:spcPts val="400"/>
              </a:spcBef>
              <a:spcAft>
                <a:spcPts val="0"/>
              </a:spcAft>
              <a:buClr>
                <a:schemeClr val="dk1"/>
              </a:buClr>
              <a:buSzPts val="2000"/>
              <a:buChar char="–"/>
            </a:pPr>
            <a:r>
              <a:rPr lang="en-US"/>
              <a:t>Text Classification and Sentiment Analysis</a:t>
            </a:r>
            <a:endParaRPr/>
          </a:p>
          <a:p>
            <a:pPr marL="1143000" lvl="2" indent="-228600" algn="l" rtl="0">
              <a:spcBef>
                <a:spcPts val="360"/>
              </a:spcBef>
              <a:spcAft>
                <a:spcPts val="0"/>
              </a:spcAft>
              <a:buClr>
                <a:srgbClr val="0563C1"/>
              </a:buClr>
              <a:buSzPts val="1800"/>
              <a:buChar char="•"/>
            </a:pPr>
            <a:r>
              <a:rPr lang="en-US" sz="1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https://www.uclassify.com/browse</a:t>
            </a:r>
            <a:r>
              <a:rPr lang="en-US" sz="1800" b="0" i="0">
                <a:solidFill>
                  <a:srgbClr val="000000"/>
                </a:solidFill>
                <a:latin typeface="Calibri"/>
                <a:ea typeface="Calibri"/>
                <a:cs typeface="Calibri"/>
                <a:sym typeface="Calibri"/>
              </a:rPr>
              <a:t> </a:t>
            </a:r>
            <a:endParaRPr/>
          </a:p>
          <a:p>
            <a:pPr marL="1143000" lvl="2" indent="-228600" algn="l" rtl="0">
              <a:spcBef>
                <a:spcPts val="360"/>
              </a:spcBef>
              <a:spcAft>
                <a:spcPts val="0"/>
              </a:spcAft>
              <a:buClr>
                <a:schemeClr val="dk1"/>
              </a:buClr>
              <a:buSzPts val="1800"/>
              <a:buChar char="•"/>
            </a:pPr>
            <a:r>
              <a:rPr lang="en-US"/>
              <a:t>How reliable are the results?  Try out at least 5 different classifiers.</a:t>
            </a:r>
            <a:endParaRPr/>
          </a:p>
          <a:p>
            <a:pPr marL="1143000" lvl="2" indent="-228600" algn="l" rtl="0">
              <a:spcBef>
                <a:spcPts val="360"/>
              </a:spcBef>
              <a:spcAft>
                <a:spcPts val="0"/>
              </a:spcAft>
              <a:buClr>
                <a:schemeClr val="dk1"/>
              </a:buClr>
              <a:buSzPts val="1800"/>
              <a:buChar char="•"/>
            </a:pPr>
            <a:r>
              <a:rPr lang="en-US"/>
              <a:t>If a sentence is classified 45 percent negative, and 55 percent positive, what does this imply?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3"/>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Possible Answers</a:t>
            </a:r>
            <a:endParaRPr/>
          </a:p>
        </p:txBody>
      </p:sp>
      <p:sp>
        <p:nvSpPr>
          <p:cNvPr id="444" name="Google Shape;444;p53"/>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Misclassification of text category.</a:t>
            </a:r>
            <a:endParaRPr/>
          </a:p>
          <a:p>
            <a:pPr marL="342900" lvl="0" indent="-342900" algn="l" rtl="0">
              <a:spcBef>
                <a:spcPts val="480"/>
              </a:spcBef>
              <a:spcAft>
                <a:spcPts val="0"/>
              </a:spcAft>
              <a:buClr>
                <a:schemeClr val="dk1"/>
              </a:buClr>
              <a:buSzPts val="2400"/>
              <a:buChar char="•"/>
            </a:pPr>
            <a:r>
              <a:rPr lang="en-US"/>
              <a:t>Some classification categories may not have sufficient data to perform well.</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4"/>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a:t>
            </a:r>
            <a:endParaRPr/>
          </a:p>
        </p:txBody>
      </p:sp>
      <p:sp>
        <p:nvSpPr>
          <p:cNvPr id="450" name="Google Shape;450;p54"/>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How can NLP for policing, intelligence, or social science work fail?</a:t>
            </a:r>
            <a:endParaRPr/>
          </a:p>
          <a:p>
            <a:pPr marL="742950" lvl="1" indent="-285750" algn="l" rtl="0">
              <a:spcBef>
                <a:spcPts val="400"/>
              </a:spcBef>
              <a:spcAft>
                <a:spcPts val="0"/>
              </a:spcAft>
              <a:buClr>
                <a:schemeClr val="dk1"/>
              </a:buClr>
              <a:buSzPts val="2000"/>
              <a:buChar char="–"/>
            </a:pPr>
            <a:r>
              <a:rPr lang="en-US"/>
              <a:t>Summarization</a:t>
            </a:r>
            <a:endParaRPr/>
          </a:p>
          <a:p>
            <a:pPr marL="1143000" lvl="2" indent="-228600" algn="l" rtl="0">
              <a:spcBef>
                <a:spcPts val="360"/>
              </a:spcBef>
              <a:spcAft>
                <a:spcPts val="0"/>
              </a:spcAft>
              <a:buClr>
                <a:srgbClr val="0563C1"/>
              </a:buClr>
              <a:buSzPts val="1800"/>
              <a:buChar char="•"/>
            </a:pPr>
            <a:r>
              <a:rPr lang="en-US" sz="1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https://quillbot.com/summarize</a:t>
            </a:r>
            <a:r>
              <a:rPr lang="en-US" sz="1800" b="0" i="0">
                <a:solidFill>
                  <a:srgbClr val="000000"/>
                </a:solidFill>
                <a:latin typeface="Calibri"/>
                <a:ea typeface="Calibri"/>
                <a:cs typeface="Calibri"/>
                <a:sym typeface="Calibri"/>
              </a:rPr>
              <a:t> </a:t>
            </a:r>
            <a:endParaRPr/>
          </a:p>
          <a:p>
            <a:pPr marL="1143000" lvl="2" indent="-228600" algn="l" rtl="0">
              <a:spcBef>
                <a:spcPts val="360"/>
              </a:spcBef>
              <a:spcAft>
                <a:spcPts val="0"/>
              </a:spcAft>
              <a:buClr>
                <a:schemeClr val="dk1"/>
              </a:buClr>
              <a:buSzPts val="1800"/>
              <a:buChar char="•"/>
            </a:pPr>
            <a:r>
              <a:rPr lang="en-US"/>
              <a:t>Try both types of summarization!  Do the summaries make sense?  </a:t>
            </a:r>
            <a:endParaRPr/>
          </a:p>
          <a:p>
            <a:pPr marL="1143000" lvl="2" indent="-228600" algn="l" rtl="0">
              <a:spcBef>
                <a:spcPts val="360"/>
              </a:spcBef>
              <a:spcAft>
                <a:spcPts val="0"/>
              </a:spcAft>
              <a:buClr>
                <a:schemeClr val="dk1"/>
              </a:buClr>
              <a:buSzPts val="1800"/>
              <a:buChar char="•"/>
            </a:pPr>
            <a:r>
              <a:rPr lang="en-US"/>
              <a:t>How do long documents perform?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Possible Answers</a:t>
            </a:r>
            <a:endParaRPr/>
          </a:p>
        </p:txBody>
      </p:sp>
      <p:sp>
        <p:nvSpPr>
          <p:cNvPr id="456" name="Google Shape;456;p55"/>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Wrong sentences may be extracted and give misleading summary.</a:t>
            </a:r>
            <a:endParaRPr/>
          </a:p>
          <a:p>
            <a:pPr marL="342900" lvl="0" indent="-342900" algn="l" rtl="0">
              <a:spcBef>
                <a:spcPts val="480"/>
              </a:spcBef>
              <a:spcAft>
                <a:spcPts val="0"/>
              </a:spcAft>
              <a:buClr>
                <a:schemeClr val="dk1"/>
              </a:buClr>
              <a:buSzPts val="2400"/>
              <a:buChar char="•"/>
            </a:pPr>
            <a:r>
              <a:rPr lang="en-US"/>
              <a:t>Data is difficult to come by.</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6"/>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a:t>
            </a:r>
            <a:endParaRPr/>
          </a:p>
        </p:txBody>
      </p:sp>
      <p:sp>
        <p:nvSpPr>
          <p:cNvPr id="462" name="Google Shape;462;p56"/>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How can NLP for policing, intelligence, or social science work fail?</a:t>
            </a:r>
            <a:endParaRPr/>
          </a:p>
          <a:p>
            <a:pPr marL="742950" lvl="1" indent="-285750" algn="l" rtl="0">
              <a:spcBef>
                <a:spcPts val="400"/>
              </a:spcBef>
              <a:spcAft>
                <a:spcPts val="0"/>
              </a:spcAft>
              <a:buClr>
                <a:schemeClr val="dk1"/>
              </a:buClr>
              <a:buSzPts val="2000"/>
              <a:buChar char="–"/>
            </a:pPr>
            <a:r>
              <a:rPr lang="en-US"/>
              <a:t>Topic Modelling</a:t>
            </a:r>
            <a:endParaRPr/>
          </a:p>
          <a:p>
            <a:pPr marL="1143000" lvl="2" indent="-228600" algn="l" rtl="0">
              <a:spcBef>
                <a:spcPts val="360"/>
              </a:spcBef>
              <a:spcAft>
                <a:spcPts val="0"/>
              </a:spcAft>
              <a:buClr>
                <a:srgbClr val="0563C1"/>
              </a:buClr>
              <a:buSzPts val="1800"/>
              <a:buChar char="•"/>
            </a:pPr>
            <a:r>
              <a:rPr lang="en-US" sz="1800" b="0" i="0" u="sng" strike="noStrik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https://mimno.infosci.cornell.edu/jsLDA/jslda.html</a:t>
            </a:r>
            <a:r>
              <a:rPr lang="en-US" sz="1800" b="0" i="0">
                <a:solidFill>
                  <a:srgbClr val="000000"/>
                </a:solidFill>
                <a:latin typeface="Arial"/>
                <a:ea typeface="Arial"/>
                <a:cs typeface="Arial"/>
                <a:sym typeface="Arial"/>
              </a:rPr>
              <a:t> </a:t>
            </a:r>
            <a:endParaRPr/>
          </a:p>
          <a:p>
            <a:pPr marL="1143000" lvl="2" indent="-228600" algn="l" rtl="0">
              <a:spcBef>
                <a:spcPts val="360"/>
              </a:spcBef>
              <a:spcAft>
                <a:spcPts val="0"/>
              </a:spcAft>
              <a:buClr>
                <a:schemeClr val="dk1"/>
              </a:buClr>
              <a:buSzPts val="1800"/>
              <a:buChar char="•"/>
            </a:pPr>
            <a:r>
              <a:rPr lang="en-US"/>
              <a:t>Try different number of topics!</a:t>
            </a:r>
            <a:endParaRPr/>
          </a:p>
          <a:p>
            <a:pPr marL="1143000" lvl="2" indent="-228600" algn="l" rtl="0">
              <a:spcBef>
                <a:spcPts val="360"/>
              </a:spcBef>
              <a:spcAft>
                <a:spcPts val="0"/>
              </a:spcAft>
              <a:buClr>
                <a:schemeClr val="dk1"/>
              </a:buClr>
              <a:buSzPts val="1800"/>
              <a:buChar char="•"/>
            </a:pPr>
            <a:r>
              <a:rPr lang="en-US"/>
              <a:t>Try different number of iteration runs!</a:t>
            </a:r>
            <a:endParaRPr/>
          </a:p>
          <a:p>
            <a:pPr marL="1143000" lvl="2" indent="-228600" algn="l" rtl="0">
              <a:spcBef>
                <a:spcPts val="360"/>
              </a:spcBef>
              <a:spcAft>
                <a:spcPts val="0"/>
              </a:spcAft>
              <a:buClr>
                <a:schemeClr val="dk1"/>
              </a:buClr>
              <a:buSzPts val="1800"/>
              <a:buChar char="•"/>
            </a:pPr>
            <a:r>
              <a:rPr lang="en-US"/>
              <a:t>How do the above affect the results?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7"/>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Possible Answers</a:t>
            </a:r>
            <a:endParaRPr/>
          </a:p>
        </p:txBody>
      </p:sp>
      <p:sp>
        <p:nvSpPr>
          <p:cNvPr id="468" name="Google Shape;468;p57"/>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Topic modelling involves random elements, so different topics may be generated on different runs of the algorithm.</a:t>
            </a:r>
            <a:endParaRPr/>
          </a:p>
          <a:p>
            <a:pPr marL="342900" lvl="0" indent="-342900" algn="l" rtl="0">
              <a:spcBef>
                <a:spcPts val="480"/>
              </a:spcBef>
              <a:spcAft>
                <a:spcPts val="0"/>
              </a:spcAft>
              <a:buClr>
                <a:schemeClr val="dk1"/>
              </a:buClr>
              <a:buSzPts val="2400"/>
              <a:buChar char="•"/>
            </a:pPr>
            <a:r>
              <a:rPr lang="en-US"/>
              <a:t>Smaller topics may be overlooked or merged into larger topics.</a:t>
            </a:r>
            <a:endParaRPr/>
          </a:p>
          <a:p>
            <a:pPr marL="342900" lvl="0" indent="-342900" algn="l" rtl="0">
              <a:spcBef>
                <a:spcPts val="480"/>
              </a:spcBef>
              <a:spcAft>
                <a:spcPts val="0"/>
              </a:spcAft>
              <a:buClr>
                <a:schemeClr val="dk1"/>
              </a:buClr>
              <a:buSzPts val="2400"/>
              <a:buChar char="•"/>
            </a:pPr>
            <a:r>
              <a:rPr lang="en-US"/>
              <a:t>Too few topics may cause topics to be too vague.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8"/>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a:t>
            </a:r>
            <a:endParaRPr/>
          </a:p>
        </p:txBody>
      </p:sp>
      <p:sp>
        <p:nvSpPr>
          <p:cNvPr id="474" name="Google Shape;474;p58"/>
          <p:cNvSpPr txBox="1">
            <a:spLocks noGrp="1"/>
          </p:cNvSpPr>
          <p:nvPr>
            <p:ph type="body" idx="1"/>
          </p:nvPr>
        </p:nvSpPr>
        <p:spPr>
          <a:xfrm>
            <a:off x="982193" y="1406308"/>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How might some of the NLP tasks be applicable to your work?</a:t>
            </a:r>
            <a:endParaRPr/>
          </a:p>
          <a:p>
            <a:pPr marL="742950" lvl="1" indent="-285750" algn="l" rtl="0">
              <a:spcBef>
                <a:spcPts val="400"/>
              </a:spcBef>
              <a:spcAft>
                <a:spcPts val="0"/>
              </a:spcAft>
              <a:buClr>
                <a:schemeClr val="dk1"/>
              </a:buClr>
              <a:buSzPts val="2000"/>
              <a:buChar char="–"/>
            </a:pPr>
            <a:r>
              <a:rPr lang="en-US"/>
              <a:t>Social Sciences</a:t>
            </a:r>
            <a:endParaRPr/>
          </a:p>
          <a:p>
            <a:pPr marL="742950" lvl="1" indent="-285750" algn="l" rtl="0">
              <a:spcBef>
                <a:spcPts val="400"/>
              </a:spcBef>
              <a:spcAft>
                <a:spcPts val="0"/>
              </a:spcAft>
              <a:buClr>
                <a:schemeClr val="dk1"/>
              </a:buClr>
              <a:buSzPts val="2000"/>
              <a:buChar char="–"/>
            </a:pPr>
            <a:r>
              <a:rPr lang="en-US"/>
              <a:t>Political Science</a:t>
            </a:r>
            <a:endParaRPr/>
          </a:p>
          <a:p>
            <a:pPr marL="742950" lvl="1" indent="-285750" algn="l" rtl="0">
              <a:spcBef>
                <a:spcPts val="400"/>
              </a:spcBef>
              <a:spcAft>
                <a:spcPts val="0"/>
              </a:spcAft>
              <a:buClr>
                <a:schemeClr val="dk1"/>
              </a:buClr>
              <a:buSzPts val="2000"/>
              <a:buChar char="–"/>
            </a:pPr>
            <a:r>
              <a:rPr lang="en-US"/>
              <a:t>Communication Analysis</a:t>
            </a:r>
            <a:endParaRPr/>
          </a:p>
          <a:p>
            <a:pPr marL="742950" lvl="1" indent="-285750" algn="l" rtl="0">
              <a:spcBef>
                <a:spcPts val="400"/>
              </a:spcBef>
              <a:spcAft>
                <a:spcPts val="0"/>
              </a:spcAft>
              <a:buClr>
                <a:schemeClr val="dk1"/>
              </a:buClr>
              <a:buSzPts val="2000"/>
              <a:buChar char="–"/>
            </a:pPr>
            <a:r>
              <a:rPr lang="en-US"/>
              <a:t>Sociology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9"/>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a:t>
            </a:r>
            <a:endParaRPr/>
          </a:p>
        </p:txBody>
      </p:sp>
      <p:sp>
        <p:nvSpPr>
          <p:cNvPr id="480" name="Google Shape;480;p59"/>
          <p:cNvSpPr txBox="1">
            <a:spLocks noGrp="1"/>
          </p:cNvSpPr>
          <p:nvPr>
            <p:ph type="body" idx="1"/>
          </p:nvPr>
        </p:nvSpPr>
        <p:spPr>
          <a:xfrm>
            <a:off x="982193" y="1406308"/>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Can these methods replace traditional policing,  intelligence, or social science interactive methods?</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Goals of Course</a:t>
            </a:r>
            <a:endParaRPr/>
          </a:p>
        </p:txBody>
      </p:sp>
      <p:sp>
        <p:nvSpPr>
          <p:cNvPr id="91" name="Google Shape;91;p6"/>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Understand, “what is NLP?”</a:t>
            </a:r>
            <a:endParaRPr/>
          </a:p>
          <a:p>
            <a:pPr marL="342900" lvl="0" indent="-342900" algn="l" rtl="0">
              <a:spcBef>
                <a:spcPts val="480"/>
              </a:spcBef>
              <a:spcAft>
                <a:spcPts val="0"/>
              </a:spcAft>
              <a:buClr>
                <a:schemeClr val="dk1"/>
              </a:buClr>
              <a:buSzPts val="2400"/>
              <a:buChar char="•"/>
            </a:pPr>
            <a:r>
              <a:rPr lang="en-US"/>
              <a:t>Become familiarized with some of the most commonly applied kinds of NLP tasks.</a:t>
            </a:r>
            <a:endParaRPr/>
          </a:p>
          <a:p>
            <a:pPr marL="342900" lvl="0" indent="-342900" algn="l" rtl="0">
              <a:spcBef>
                <a:spcPts val="480"/>
              </a:spcBef>
              <a:spcAft>
                <a:spcPts val="0"/>
              </a:spcAft>
              <a:buClr>
                <a:schemeClr val="dk1"/>
              </a:buClr>
              <a:buSzPts val="2400"/>
              <a:buChar char="•"/>
            </a:pPr>
            <a:r>
              <a:rPr lang="en-US"/>
              <a:t>Understand which have these tasks have been studied in a policing or intelligence context.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0"/>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Answer</a:t>
            </a:r>
            <a:endParaRPr/>
          </a:p>
        </p:txBody>
      </p:sp>
      <p:sp>
        <p:nvSpPr>
          <p:cNvPr id="486" name="Google Shape;486;p60"/>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Likely not, but they can assist in expediting or enhancing the process.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1"/>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a:t>
            </a:r>
            <a:endParaRPr/>
          </a:p>
        </p:txBody>
      </p:sp>
      <p:sp>
        <p:nvSpPr>
          <p:cNvPr id="492" name="Google Shape;492;p61"/>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What is the maturity of the NLP field?</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2"/>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Answer</a:t>
            </a:r>
            <a:endParaRPr/>
          </a:p>
        </p:txBody>
      </p:sp>
      <p:sp>
        <p:nvSpPr>
          <p:cNvPr id="498" name="Google Shape;498;p62"/>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Fairly sophisticated, but not flawless</a:t>
            </a:r>
            <a:endParaRPr/>
          </a:p>
          <a:p>
            <a:pPr marL="342900" lvl="0" indent="-342900" algn="l" rtl="0">
              <a:spcBef>
                <a:spcPts val="480"/>
              </a:spcBef>
              <a:spcAft>
                <a:spcPts val="0"/>
              </a:spcAft>
              <a:buClr>
                <a:schemeClr val="dk1"/>
              </a:buClr>
              <a:buSzPts val="2400"/>
              <a:buChar char="•"/>
            </a:pPr>
            <a:r>
              <a:rPr lang="en-US"/>
              <a:t>Usefulness often requires domain specific training and data.</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3"/>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Understanding the Text Analysis Methods</a:t>
            </a:r>
            <a:endParaRPr/>
          </a:p>
        </p:txBody>
      </p:sp>
      <p:sp>
        <p:nvSpPr>
          <p:cNvPr id="504" name="Google Shape;504;p63"/>
          <p:cNvSpPr txBox="1">
            <a:spLocks noGrp="1"/>
          </p:cNvSpPr>
          <p:nvPr>
            <p:ph type="body" idx="1"/>
          </p:nvPr>
        </p:nvSpPr>
        <p:spPr>
          <a:xfrm>
            <a:off x="982193" y="1542081"/>
            <a:ext cx="7681516" cy="327385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When applying Named Entity Recognition, which words should be identified as named entities?</a:t>
            </a:r>
            <a:endParaRPr/>
          </a:p>
          <a:p>
            <a:pPr marL="742950" lvl="1" indent="-285750" algn="l" rtl="0">
              <a:spcBef>
                <a:spcPts val="400"/>
              </a:spcBef>
              <a:spcAft>
                <a:spcPts val="0"/>
              </a:spcAft>
              <a:buClr>
                <a:schemeClr val="dk1"/>
              </a:buClr>
              <a:buSzPts val="2000"/>
              <a:buChar char="–"/>
            </a:pPr>
            <a:r>
              <a:rPr lang="en-US"/>
              <a:t>How would the entities be categorized?</a:t>
            </a:r>
            <a:endParaRPr/>
          </a:p>
          <a:p>
            <a:pPr marL="0" lvl="0" indent="0" algn="l" rtl="0">
              <a:spcBef>
                <a:spcPts val="480"/>
              </a:spcBef>
              <a:spcAft>
                <a:spcPts val="0"/>
              </a:spcAft>
              <a:buClr>
                <a:schemeClr val="dk1"/>
              </a:buClr>
              <a:buSzPts val="2400"/>
              <a:buNone/>
            </a:pPr>
            <a:r>
              <a:rPr lang="en-US"/>
              <a:t>“Jack thinks that the lakes in Norway have salmon that would make his workplace, Jumping Jack, very pleased.”</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4"/>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endParaRPr/>
          </a:p>
        </p:txBody>
      </p:sp>
      <p:sp>
        <p:nvSpPr>
          <p:cNvPr id="510" name="Google Shape;510;p64"/>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Extracted Entities:</a:t>
            </a:r>
            <a:endParaRPr/>
          </a:p>
          <a:p>
            <a:pPr marL="742950" lvl="1" indent="-285750" algn="l" rtl="0">
              <a:spcBef>
                <a:spcPts val="400"/>
              </a:spcBef>
              <a:spcAft>
                <a:spcPts val="0"/>
              </a:spcAft>
              <a:buClr>
                <a:schemeClr val="dk1"/>
              </a:buClr>
              <a:buSzPts val="2000"/>
              <a:buChar char="–"/>
            </a:pPr>
            <a:r>
              <a:rPr lang="en-US"/>
              <a:t>Jack – PERSON</a:t>
            </a:r>
            <a:endParaRPr/>
          </a:p>
          <a:p>
            <a:pPr marL="742950" lvl="1" indent="-285750" algn="l" rtl="0">
              <a:spcBef>
                <a:spcPts val="400"/>
              </a:spcBef>
              <a:spcAft>
                <a:spcPts val="0"/>
              </a:spcAft>
              <a:buClr>
                <a:schemeClr val="dk1"/>
              </a:buClr>
              <a:buSzPts val="2000"/>
              <a:buChar char="–"/>
            </a:pPr>
            <a:r>
              <a:rPr lang="en-US"/>
              <a:t>Norway – Geo-political Entity</a:t>
            </a:r>
            <a:endParaRPr/>
          </a:p>
          <a:p>
            <a:pPr marL="742950" lvl="1" indent="-285750" algn="l" rtl="0">
              <a:spcBef>
                <a:spcPts val="400"/>
              </a:spcBef>
              <a:spcAft>
                <a:spcPts val="0"/>
              </a:spcAft>
              <a:buClr>
                <a:schemeClr val="dk1"/>
              </a:buClr>
              <a:buSzPts val="2000"/>
              <a:buChar char="–"/>
            </a:pPr>
            <a:r>
              <a:rPr lang="en-US"/>
              <a:t>Jumping Jack - Organization</a:t>
            </a:r>
            <a:endParaRPr/>
          </a:p>
          <a:p>
            <a:pPr marL="742950" lvl="1" indent="-158750" algn="l" rtl="0">
              <a:spcBef>
                <a:spcPts val="400"/>
              </a:spcBef>
              <a:spcAft>
                <a:spcPts val="0"/>
              </a:spcAft>
              <a:buClr>
                <a:schemeClr val="dk1"/>
              </a:buClr>
              <a:buSzPts val="20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5"/>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Understanding the Text Analysis Methods</a:t>
            </a:r>
            <a:endParaRPr/>
          </a:p>
        </p:txBody>
      </p:sp>
      <p:sp>
        <p:nvSpPr>
          <p:cNvPr id="516" name="Google Shape;516;p65"/>
          <p:cNvSpPr txBox="1">
            <a:spLocks noGrp="1"/>
          </p:cNvSpPr>
          <p:nvPr>
            <p:ph type="body" idx="1"/>
          </p:nvPr>
        </p:nvSpPr>
        <p:spPr>
          <a:xfrm>
            <a:off x="982193" y="1542081"/>
            <a:ext cx="7681516" cy="327385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When applying polarity (positive or negative) sentiment analysis to the following sentences, how might they be categorized? </a:t>
            </a:r>
            <a:endParaRPr/>
          </a:p>
          <a:p>
            <a:pPr marL="457200" lvl="0" indent="-457200" algn="l" rtl="0">
              <a:spcBef>
                <a:spcPts val="480"/>
              </a:spcBef>
              <a:spcAft>
                <a:spcPts val="0"/>
              </a:spcAft>
              <a:buClr>
                <a:schemeClr val="dk1"/>
              </a:buClr>
              <a:buSzPts val="2400"/>
              <a:buAutoNum type="arabicPeriod"/>
            </a:pPr>
            <a:r>
              <a:rPr lang="en-US"/>
              <a:t>“I am delighted that the project went as planned!”</a:t>
            </a:r>
            <a:endParaRPr/>
          </a:p>
          <a:p>
            <a:pPr marL="457200" lvl="0" indent="-457200" algn="l" rtl="0">
              <a:spcBef>
                <a:spcPts val="480"/>
              </a:spcBef>
              <a:spcAft>
                <a:spcPts val="0"/>
              </a:spcAft>
              <a:buClr>
                <a:schemeClr val="dk1"/>
              </a:buClr>
              <a:buSzPts val="2400"/>
              <a:buAutoNum type="arabicPeriod"/>
            </a:pPr>
            <a:r>
              <a:rPr lang="en-US"/>
              <a:t>“Oh God, I cannot stand reading this again.”</a:t>
            </a:r>
            <a:endParaRPr/>
          </a:p>
          <a:p>
            <a:pPr marL="457200" lvl="0" indent="-457200" algn="l" rtl="0">
              <a:spcBef>
                <a:spcPts val="480"/>
              </a:spcBef>
              <a:spcAft>
                <a:spcPts val="0"/>
              </a:spcAft>
              <a:buClr>
                <a:schemeClr val="dk1"/>
              </a:buClr>
              <a:buSzPts val="2400"/>
              <a:buAutoNum type="arabicPeriod"/>
            </a:pPr>
            <a:r>
              <a:rPr lang="en-US"/>
              <a:t>“Water is composed of two hydrogen, one part oxygen.”</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6"/>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endParaRPr/>
          </a:p>
        </p:txBody>
      </p:sp>
      <p:sp>
        <p:nvSpPr>
          <p:cNvPr id="522" name="Google Shape;522;p66"/>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Polarities:</a:t>
            </a:r>
            <a:endParaRPr/>
          </a:p>
          <a:p>
            <a:pPr marL="457200" lvl="1" indent="0" algn="l" rtl="0">
              <a:spcBef>
                <a:spcPts val="400"/>
              </a:spcBef>
              <a:spcAft>
                <a:spcPts val="0"/>
              </a:spcAft>
              <a:buClr>
                <a:schemeClr val="dk1"/>
              </a:buClr>
              <a:buSzPts val="2000"/>
              <a:buNone/>
            </a:pPr>
            <a:r>
              <a:rPr lang="en-US"/>
              <a:t>1.	Positive</a:t>
            </a:r>
            <a:endParaRPr/>
          </a:p>
          <a:p>
            <a:pPr marL="457200" lvl="1" indent="0" algn="l" rtl="0">
              <a:spcBef>
                <a:spcPts val="400"/>
              </a:spcBef>
              <a:spcAft>
                <a:spcPts val="0"/>
              </a:spcAft>
              <a:buClr>
                <a:schemeClr val="dk1"/>
              </a:buClr>
              <a:buSzPts val="2000"/>
              <a:buNone/>
            </a:pPr>
            <a:r>
              <a:rPr lang="en-US"/>
              <a:t>2.	Negative</a:t>
            </a:r>
            <a:endParaRPr/>
          </a:p>
          <a:p>
            <a:pPr marL="457200" lvl="1" indent="0" algn="l" rtl="0">
              <a:spcBef>
                <a:spcPts val="400"/>
              </a:spcBef>
              <a:spcAft>
                <a:spcPts val="0"/>
              </a:spcAft>
              <a:buClr>
                <a:schemeClr val="dk1"/>
              </a:buClr>
              <a:buSzPts val="2000"/>
              <a:buNone/>
            </a:pPr>
            <a:r>
              <a:rPr lang="en-US"/>
              <a:t>3.	Neutral if possible.</a:t>
            </a:r>
            <a:endParaRPr/>
          </a:p>
          <a:p>
            <a:pPr marL="742950" lvl="1" indent="-158750" algn="l" rtl="0">
              <a:spcBef>
                <a:spcPts val="400"/>
              </a:spcBef>
              <a:spcAft>
                <a:spcPts val="0"/>
              </a:spcAft>
              <a:buClr>
                <a:schemeClr val="dk1"/>
              </a:buClr>
              <a:buSzPts val="20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7"/>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Understanding the Text Analysis Methods</a:t>
            </a:r>
            <a:endParaRPr/>
          </a:p>
        </p:txBody>
      </p:sp>
      <p:sp>
        <p:nvSpPr>
          <p:cNvPr id="528" name="Google Shape;528;p67"/>
          <p:cNvSpPr txBox="1">
            <a:spLocks noGrp="1"/>
          </p:cNvSpPr>
          <p:nvPr>
            <p:ph type="body" idx="1"/>
          </p:nvPr>
        </p:nvSpPr>
        <p:spPr>
          <a:xfrm>
            <a:off x="982193" y="1542081"/>
            <a:ext cx="7681516" cy="327385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US"/>
              <a:t>If using extractive summarization, how might the following text be summarized (extracting 2 sentences)?</a:t>
            </a:r>
            <a:endParaRPr/>
          </a:p>
          <a:p>
            <a:pPr marL="0" lvl="0" indent="0" algn="l" rtl="0">
              <a:spcBef>
                <a:spcPts val="480"/>
              </a:spcBef>
              <a:spcAft>
                <a:spcPts val="0"/>
              </a:spcAft>
              <a:buClr>
                <a:schemeClr val="dk1"/>
              </a:buClr>
              <a:buSzPts val="2400"/>
              <a:buNone/>
            </a:pPr>
            <a:r>
              <a:rPr lang="en-US"/>
              <a:t>“Teddy Roosevelt was known for many things, but his love of nature and his ‘big stick’ diplomacy were perhaps most well-known characteristics.  He was even shot during a speech!  On the other hand, he also had many strange pets in the white house.  Overall, he was a charismatic president.”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8"/>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endParaRPr/>
          </a:p>
        </p:txBody>
      </p:sp>
      <p:sp>
        <p:nvSpPr>
          <p:cNvPr id="534" name="Google Shape;534;p68"/>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Likely Extracted Sentences:</a:t>
            </a:r>
            <a:endParaRPr/>
          </a:p>
          <a:p>
            <a:pPr marL="742950" lvl="1" indent="-285750" algn="l" rtl="0">
              <a:spcBef>
                <a:spcPts val="400"/>
              </a:spcBef>
              <a:spcAft>
                <a:spcPts val="0"/>
              </a:spcAft>
              <a:buClr>
                <a:schemeClr val="dk1"/>
              </a:buClr>
              <a:buSzPts val="2000"/>
              <a:buChar char="–"/>
            </a:pPr>
            <a:r>
              <a:rPr lang="en-US"/>
              <a:t>Teddy Roosevelt was known for many things, but his love of nature and his ‘big stick’ diplomacy were perhaps most well-known characteristics.  </a:t>
            </a:r>
            <a:endParaRPr/>
          </a:p>
          <a:p>
            <a:pPr marL="742950" lvl="1" indent="-285750" algn="l" rtl="0">
              <a:spcBef>
                <a:spcPts val="400"/>
              </a:spcBef>
              <a:spcAft>
                <a:spcPts val="0"/>
              </a:spcAft>
              <a:buClr>
                <a:schemeClr val="dk1"/>
              </a:buClr>
              <a:buSzPts val="2000"/>
              <a:buChar char="–"/>
            </a:pPr>
            <a:r>
              <a:rPr lang="en-US"/>
              <a:t>Overall, he was a charismatic president.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9"/>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Understanding the Text Analysis Methods</a:t>
            </a:r>
            <a:endParaRPr/>
          </a:p>
        </p:txBody>
      </p:sp>
      <p:sp>
        <p:nvSpPr>
          <p:cNvPr id="540" name="Google Shape;540;p69"/>
          <p:cNvSpPr txBox="1">
            <a:spLocks noGrp="1"/>
          </p:cNvSpPr>
          <p:nvPr>
            <p:ph type="body" idx="1"/>
          </p:nvPr>
        </p:nvSpPr>
        <p:spPr>
          <a:xfrm>
            <a:off x="982193" y="1540581"/>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How might one label define the following topics?</a:t>
            </a:r>
            <a:endParaRPr/>
          </a:p>
          <a:p>
            <a:pPr marL="342900" lvl="0" indent="-190500" algn="l" rtl="0">
              <a:spcBef>
                <a:spcPts val="480"/>
              </a:spcBef>
              <a:spcAft>
                <a:spcPts val="0"/>
              </a:spcAft>
              <a:buClr>
                <a:schemeClr val="dk1"/>
              </a:buClr>
              <a:buSzPts val="2400"/>
              <a:buNone/>
            </a:pPr>
            <a:endParaRPr/>
          </a:p>
        </p:txBody>
      </p:sp>
      <p:graphicFrame>
        <p:nvGraphicFramePr>
          <p:cNvPr id="541" name="Google Shape;541;p69"/>
          <p:cNvGraphicFramePr/>
          <p:nvPr/>
        </p:nvGraphicFramePr>
        <p:xfrm>
          <a:off x="1524000" y="2267812"/>
          <a:ext cx="3000000" cy="3000000"/>
        </p:xfrm>
        <a:graphic>
          <a:graphicData uri="http://schemas.openxmlformats.org/drawingml/2006/table">
            <a:tbl>
              <a:tblPr firstRow="1" bandRow="1">
                <a:noFill/>
                <a:tableStyleId>{EADBBC63-AB4A-4B4C-BE0B-D3B3E198C248}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a:t>Santa</a:t>
                      </a:r>
                      <a:endParaRPr/>
                    </a:p>
                    <a:p>
                      <a:pPr marL="0" marR="0" lvl="0" indent="0" algn="l" rtl="0">
                        <a:spcBef>
                          <a:spcPts val="0"/>
                        </a:spcBef>
                        <a:spcAft>
                          <a:spcPts val="0"/>
                        </a:spcAft>
                        <a:buNone/>
                      </a:pPr>
                      <a:r>
                        <a:rPr lang="en-US" sz="1800"/>
                        <a:t>Ornament</a:t>
                      </a:r>
                      <a:endParaRPr/>
                    </a:p>
                    <a:p>
                      <a:pPr marL="0" marR="0" lvl="0" indent="0" algn="l" rtl="0">
                        <a:spcBef>
                          <a:spcPts val="0"/>
                        </a:spcBef>
                        <a:spcAft>
                          <a:spcPts val="0"/>
                        </a:spcAft>
                        <a:buNone/>
                      </a:pPr>
                      <a:r>
                        <a:rPr lang="en-US" sz="1800"/>
                        <a:t>Tree</a:t>
                      </a:r>
                      <a:endParaRPr/>
                    </a:p>
                    <a:p>
                      <a:pPr marL="0" marR="0" lvl="0" indent="0" algn="l" rtl="0">
                        <a:spcBef>
                          <a:spcPts val="0"/>
                        </a:spcBef>
                        <a:spcAft>
                          <a:spcPts val="0"/>
                        </a:spcAft>
                        <a:buNone/>
                      </a:pPr>
                      <a:r>
                        <a:rPr lang="en-US" sz="1800"/>
                        <a:t>Jesus</a:t>
                      </a:r>
                      <a:endParaRPr/>
                    </a:p>
                    <a:p>
                      <a:pPr marL="0" marR="0" lvl="0" indent="0" algn="l" rtl="0">
                        <a:spcBef>
                          <a:spcPts val="0"/>
                        </a:spcBef>
                        <a:spcAft>
                          <a:spcPts val="0"/>
                        </a:spcAft>
                        <a:buNone/>
                      </a:pPr>
                      <a:r>
                        <a:rPr lang="en-US" sz="1800"/>
                        <a:t>Presents</a:t>
                      </a:r>
                      <a:endParaRPr/>
                    </a:p>
                    <a:p>
                      <a:pPr marL="0" marR="0" lvl="0" indent="0" algn="l" rtl="0">
                        <a:spcBef>
                          <a:spcPts val="0"/>
                        </a:spcBef>
                        <a:spcAft>
                          <a:spcPts val="0"/>
                        </a:spcAft>
                        <a:buNone/>
                      </a:pPr>
                      <a:r>
                        <a:rPr lang="en-US" sz="1800"/>
                        <a:t>Sleigh</a:t>
                      </a:r>
                      <a:endParaRPr/>
                    </a:p>
                    <a:p>
                      <a:pPr marL="0" marR="0" lvl="0" indent="0" algn="l" rtl="0">
                        <a:spcBef>
                          <a:spcPts val="0"/>
                        </a:spcBef>
                        <a:spcAft>
                          <a:spcPts val="0"/>
                        </a:spcAft>
                        <a:buNone/>
                      </a:pPr>
                      <a:r>
                        <a:rPr lang="en-US" sz="1800"/>
                        <a:t>Snow</a:t>
                      </a:r>
                      <a:endParaRPr/>
                    </a:p>
                    <a:p>
                      <a:pPr marL="0" marR="0" lvl="0" indent="0" algn="l" rtl="0">
                        <a:spcBef>
                          <a:spcPts val="0"/>
                        </a:spcBef>
                        <a:spcAft>
                          <a:spcPts val="0"/>
                        </a:spcAft>
                        <a:buNone/>
                      </a:pPr>
                      <a:r>
                        <a:rPr lang="en-US" sz="1800"/>
                        <a:t>Star</a:t>
                      </a:r>
                      <a:endParaRPr/>
                    </a:p>
                  </a:txBody>
                  <a:tcPr marL="91450" marR="91450" marT="45725" marB="45725"/>
                </a:tc>
                <a:tc>
                  <a:txBody>
                    <a:bodyPr/>
                    <a:lstStyle/>
                    <a:p>
                      <a:pPr marL="0" marR="0" lvl="0" indent="0" algn="l" rtl="0">
                        <a:spcBef>
                          <a:spcPts val="0"/>
                        </a:spcBef>
                        <a:spcAft>
                          <a:spcPts val="0"/>
                        </a:spcAft>
                        <a:buNone/>
                      </a:pPr>
                      <a:r>
                        <a:rPr lang="en-US" sz="1800"/>
                        <a:t>Tor</a:t>
                      </a:r>
                      <a:endParaRPr/>
                    </a:p>
                    <a:p>
                      <a:pPr marL="0" marR="0" lvl="0" indent="0" algn="l" rtl="0">
                        <a:spcBef>
                          <a:spcPts val="0"/>
                        </a:spcBef>
                        <a:spcAft>
                          <a:spcPts val="0"/>
                        </a:spcAft>
                        <a:buNone/>
                      </a:pPr>
                      <a:r>
                        <a:rPr lang="en-US" sz="1800"/>
                        <a:t>Service</a:t>
                      </a:r>
                      <a:endParaRPr/>
                    </a:p>
                    <a:p>
                      <a:pPr marL="0" marR="0" lvl="0" indent="0" algn="l" rtl="0">
                        <a:spcBef>
                          <a:spcPts val="0"/>
                        </a:spcBef>
                        <a:spcAft>
                          <a:spcPts val="0"/>
                        </a:spcAft>
                        <a:buNone/>
                      </a:pPr>
                      <a:r>
                        <a:rPr lang="en-US" sz="1800"/>
                        <a:t>Server</a:t>
                      </a:r>
                      <a:endParaRPr/>
                    </a:p>
                    <a:p>
                      <a:pPr marL="0" marR="0" lvl="0" indent="0" algn="l" rtl="0">
                        <a:spcBef>
                          <a:spcPts val="0"/>
                        </a:spcBef>
                        <a:spcAft>
                          <a:spcPts val="0"/>
                        </a:spcAft>
                        <a:buNone/>
                      </a:pPr>
                      <a:r>
                        <a:rPr lang="en-US" sz="1800"/>
                        <a:t>Anonymity</a:t>
                      </a:r>
                      <a:endParaRPr/>
                    </a:p>
                    <a:p>
                      <a:pPr marL="0" marR="0" lvl="0" indent="0" algn="l" rtl="0">
                        <a:spcBef>
                          <a:spcPts val="0"/>
                        </a:spcBef>
                        <a:spcAft>
                          <a:spcPts val="0"/>
                        </a:spcAft>
                        <a:buNone/>
                      </a:pPr>
                      <a:r>
                        <a:rPr lang="en-US" sz="1800"/>
                        <a:t>Hidden</a:t>
                      </a:r>
                      <a:endParaRPr/>
                    </a:p>
                    <a:p>
                      <a:pPr marL="0" marR="0" lvl="0" indent="0" algn="l" rtl="0">
                        <a:spcBef>
                          <a:spcPts val="0"/>
                        </a:spcBef>
                        <a:spcAft>
                          <a:spcPts val="0"/>
                        </a:spcAft>
                        <a:buNone/>
                      </a:pPr>
                      <a:r>
                        <a:rPr lang="en-US" sz="1800"/>
                        <a:t>Web</a:t>
                      </a:r>
                      <a:endParaRPr/>
                    </a:p>
                    <a:p>
                      <a:pPr marL="0" marR="0" lvl="0" indent="0" algn="l" rtl="0">
                        <a:spcBef>
                          <a:spcPts val="0"/>
                        </a:spcBef>
                        <a:spcAft>
                          <a:spcPts val="0"/>
                        </a:spcAft>
                        <a:buNone/>
                      </a:pPr>
                      <a:r>
                        <a:rPr lang="en-US" sz="1800"/>
                        <a:t>Browsing</a:t>
                      </a:r>
                      <a:endParaRPr/>
                    </a:p>
                    <a:p>
                      <a:pPr marL="0" marR="0" lvl="0" indent="0" algn="l" rtl="0">
                        <a:spcBef>
                          <a:spcPts val="0"/>
                        </a:spcBef>
                        <a:spcAft>
                          <a:spcPts val="0"/>
                        </a:spcAft>
                        <a:buNone/>
                      </a:pPr>
                      <a:r>
                        <a:rPr lang="en-US" sz="1800"/>
                        <a:t>Illegal</a:t>
                      </a:r>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Goals of Course</a:t>
            </a:r>
            <a:endParaRPr/>
          </a:p>
        </p:txBody>
      </p:sp>
      <p:sp>
        <p:nvSpPr>
          <p:cNvPr id="97" name="Google Shape;97;p7"/>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Understand that NLP tasks can be implemented through fairly standard machine learning pipelines.</a:t>
            </a:r>
            <a:endParaRPr/>
          </a:p>
          <a:p>
            <a:pPr marL="342900" lvl="0" indent="-342900" algn="l" rtl="0">
              <a:spcBef>
                <a:spcPts val="480"/>
              </a:spcBef>
              <a:spcAft>
                <a:spcPts val="0"/>
              </a:spcAft>
              <a:buClr>
                <a:schemeClr val="dk1"/>
              </a:buClr>
              <a:buSzPts val="2400"/>
              <a:buChar char="•"/>
            </a:pPr>
            <a:r>
              <a:rPr lang="en-US"/>
              <a:t>Understand some of the limitations of these methods.</a:t>
            </a:r>
            <a:endParaRPr/>
          </a:p>
          <a:p>
            <a:pPr marL="342900" lvl="0" indent="-342900" algn="l" rtl="0">
              <a:spcBef>
                <a:spcPts val="480"/>
              </a:spcBef>
              <a:spcAft>
                <a:spcPts val="0"/>
              </a:spcAft>
              <a:buClr>
                <a:schemeClr val="dk1"/>
              </a:buClr>
              <a:buSzPts val="2400"/>
              <a:buChar char="•"/>
            </a:pPr>
            <a:r>
              <a:rPr lang="en-US"/>
              <a:t>Have knowledge of some open-source tools so one can apply some of these methods.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0"/>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endParaRPr/>
          </a:p>
        </p:txBody>
      </p:sp>
      <p:sp>
        <p:nvSpPr>
          <p:cNvPr id="547" name="Google Shape;547;p70"/>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Possible topic labels:</a:t>
            </a:r>
            <a:endParaRPr/>
          </a:p>
          <a:p>
            <a:pPr marL="914400" lvl="1" indent="-457200" algn="l" rtl="0">
              <a:spcBef>
                <a:spcPts val="400"/>
              </a:spcBef>
              <a:spcAft>
                <a:spcPts val="0"/>
              </a:spcAft>
              <a:buClr>
                <a:schemeClr val="dk1"/>
              </a:buClr>
              <a:buSzPts val="2000"/>
              <a:buAutoNum type="arabicPeriod"/>
            </a:pPr>
            <a:r>
              <a:rPr lang="en-US"/>
              <a:t>Christmas</a:t>
            </a:r>
            <a:endParaRPr/>
          </a:p>
          <a:p>
            <a:pPr marL="914400" lvl="1" indent="-457200" algn="l" rtl="0">
              <a:spcBef>
                <a:spcPts val="400"/>
              </a:spcBef>
              <a:spcAft>
                <a:spcPts val="0"/>
              </a:spcAft>
              <a:buClr>
                <a:schemeClr val="dk1"/>
              </a:buClr>
              <a:buSzPts val="2000"/>
              <a:buAutoNum type="arabicPeriod"/>
            </a:pPr>
            <a:r>
              <a:rPr lang="en-US"/>
              <a:t>Tor, Anonymization, possible the dark web.</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71"/>
          <p:cNvPicPr preferRelativeResize="0">
            <a:picLocks noGrp="1"/>
          </p:cNvPicPr>
          <p:nvPr>
            <p:ph type="body" idx="1"/>
          </p:nvPr>
        </p:nvPicPr>
        <p:blipFill rotWithShape="1">
          <a:blip r:embed="rId3">
            <a:alphaModFix/>
          </a:blip>
          <a:srcRect/>
          <a:stretch/>
        </p:blipFill>
        <p:spPr>
          <a:xfrm>
            <a:off x="0" y="1"/>
            <a:ext cx="9144000" cy="5156516"/>
          </a:xfrm>
          <a:prstGeom prst="rect">
            <a:avLst/>
          </a:prstGeom>
          <a:noFill/>
          <a:ln>
            <a:noFill/>
          </a:ln>
        </p:spPr>
      </p:pic>
      <p:sp>
        <p:nvSpPr>
          <p:cNvPr id="553" name="Google Shape;553;p71"/>
          <p:cNvSpPr txBox="1">
            <a:spLocks noGrp="1"/>
          </p:cNvSpPr>
          <p:nvPr>
            <p:ph type="title"/>
          </p:nvPr>
        </p:nvSpPr>
        <p:spPr>
          <a:xfrm>
            <a:off x="628650" y="1365325"/>
            <a:ext cx="7886700" cy="64633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a:t>Thanks for your attention!</a:t>
            </a:r>
            <a:endParaRPr/>
          </a:p>
        </p:txBody>
      </p:sp>
      <p:sp>
        <p:nvSpPr>
          <p:cNvPr id="554" name="Google Shape;554;p71"/>
          <p:cNvSpPr txBox="1"/>
          <p:nvPr/>
        </p:nvSpPr>
        <p:spPr>
          <a:xfrm>
            <a:off x="202169" y="2397998"/>
            <a:ext cx="8454650" cy="1701811"/>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Contact information:</a:t>
            </a:r>
            <a:endParaRPr/>
          </a:p>
          <a:p>
            <a:pPr marL="0" marR="0" lvl="0" indent="0" algn="l" rtl="0">
              <a:lnSpc>
                <a:spcPct val="90000"/>
              </a:lnSpc>
              <a:spcBef>
                <a:spcPts val="1000"/>
              </a:spcBef>
              <a:spcAft>
                <a:spcPts val="0"/>
              </a:spcAft>
              <a:buClr>
                <a:schemeClr val="dk1"/>
              </a:buClr>
              <a:buSzPts val="2400"/>
              <a:buFont typeface="Arial"/>
              <a:buNone/>
            </a:pPr>
            <a:r>
              <a:rPr lang="en-US" sz="24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Kyle.porter@ntnu.no</a:t>
            </a:r>
            <a:endParaRPr sz="24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en-US" sz="2400" b="0" i="0">
                <a:solidFill>
                  <a:schemeClr val="dk1"/>
                </a:solidFill>
                <a:latin typeface="Arial"/>
                <a:ea typeface="Arial"/>
                <a:cs typeface="Arial"/>
                <a:sym typeface="Arial"/>
              </a:rPr>
              <a:t>https://www.linkedin.com/in/kyle-andrew-porter-72259b169/</a:t>
            </a:r>
            <a:endParaRPr sz="24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100"/>
              <a:buFont typeface="Arial"/>
              <a:buNone/>
            </a:pPr>
            <a:endParaRPr sz="2100">
              <a:solidFill>
                <a:schemeClr val="dk1"/>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982193" y="205979"/>
            <a:ext cx="7681516"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Bibliography</a:t>
            </a:r>
            <a:endParaRPr/>
          </a:p>
        </p:txBody>
      </p:sp>
      <p:sp>
        <p:nvSpPr>
          <p:cNvPr id="560" name="Google Shape;560;p72"/>
          <p:cNvSpPr txBox="1">
            <a:spLocks noGrp="1"/>
          </p:cNvSpPr>
          <p:nvPr>
            <p:ph type="body" idx="1"/>
          </p:nvPr>
        </p:nvSpPr>
        <p:spPr>
          <a:xfrm>
            <a:off x="982193" y="943896"/>
            <a:ext cx="7681516" cy="3872039"/>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Clr>
                <a:srgbClr val="222222"/>
              </a:buClr>
              <a:buSzPct val="100000"/>
              <a:buChar char="•"/>
            </a:pPr>
            <a:r>
              <a:rPr lang="en-US" sz="1800" b="0" i="0">
                <a:solidFill>
                  <a:srgbClr val="222222"/>
                </a:solidFill>
                <a:latin typeface="Arial"/>
                <a:ea typeface="Arial"/>
                <a:cs typeface="Arial"/>
                <a:sym typeface="Arial"/>
              </a:rPr>
              <a:t>Andriotis, Panagiotis, Atsuhiro Takasu, and Theo Tryfonas. "Smartphone message</a:t>
            </a:r>
            <a:r>
              <a:rPr lang="en-US" sz="1800" b="0" i="0">
                <a:solidFill>
                  <a:srgbClr val="222222"/>
                </a:solidFill>
                <a:latin typeface="Calibri"/>
                <a:ea typeface="Calibri"/>
                <a:cs typeface="Calibri"/>
                <a:sym typeface="Calibri"/>
              </a:rPr>
              <a:t> </a:t>
            </a:r>
            <a:r>
              <a:rPr lang="en-US" sz="1800" b="0" i="0">
                <a:solidFill>
                  <a:srgbClr val="222222"/>
                </a:solidFill>
                <a:latin typeface="Arial"/>
                <a:ea typeface="Arial"/>
                <a:cs typeface="Arial"/>
                <a:sym typeface="Arial"/>
              </a:rPr>
              <a:t>sentiment analysis." </a:t>
            </a:r>
            <a:r>
              <a:rPr lang="en-US" sz="1800" b="0" i="1">
                <a:solidFill>
                  <a:srgbClr val="222222"/>
                </a:solidFill>
                <a:latin typeface="Arial"/>
                <a:ea typeface="Arial"/>
                <a:cs typeface="Arial"/>
                <a:sym typeface="Arial"/>
              </a:rPr>
              <a:t>IFIP International Conference on Digital Forensics</a:t>
            </a:r>
            <a:r>
              <a:rPr lang="en-US" sz="1800" b="0" i="0">
                <a:solidFill>
                  <a:srgbClr val="222222"/>
                </a:solidFill>
                <a:latin typeface="Arial"/>
                <a:ea typeface="Arial"/>
                <a:cs typeface="Arial"/>
                <a:sym typeface="Arial"/>
              </a:rPr>
              <a:t>. Springer, Berlin, Heidelberg, 2014.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Al-Rowaily, Khalid, et al. "BiSAL–A bilingual sentiment analysis lexicon to analyze Dark Web forums for cyber security." </a:t>
            </a:r>
            <a:r>
              <a:rPr lang="en-US" sz="1800" b="0" i="1">
                <a:solidFill>
                  <a:srgbClr val="222222"/>
                </a:solidFill>
                <a:latin typeface="Arial"/>
                <a:ea typeface="Arial"/>
                <a:cs typeface="Arial"/>
                <a:sym typeface="Arial"/>
              </a:rPr>
              <a:t>Digital Investigation</a:t>
            </a:r>
            <a:r>
              <a:rPr lang="en-US" sz="1800" b="0" i="0">
                <a:solidFill>
                  <a:srgbClr val="222222"/>
                </a:solidFill>
                <a:latin typeface="Arial"/>
                <a:ea typeface="Arial"/>
                <a:cs typeface="Arial"/>
                <a:sym typeface="Arial"/>
              </a:rPr>
              <a:t> 14 (2015): 53-62.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Al-Zaidy, Rabeah, et al. "Mining criminal networks from unstructured text documents." </a:t>
            </a:r>
            <a:r>
              <a:rPr lang="en-US" sz="1800" b="0" i="1">
                <a:solidFill>
                  <a:srgbClr val="222222"/>
                </a:solidFill>
                <a:latin typeface="Arial"/>
                <a:ea typeface="Arial"/>
                <a:cs typeface="Arial"/>
                <a:sym typeface="Arial"/>
              </a:rPr>
              <a:t>Digital Investigation</a:t>
            </a:r>
            <a:r>
              <a:rPr lang="en-US" sz="1800" b="0" i="0">
                <a:solidFill>
                  <a:srgbClr val="222222"/>
                </a:solidFill>
                <a:latin typeface="Arial"/>
                <a:ea typeface="Arial"/>
                <a:cs typeface="Arial"/>
                <a:sym typeface="Arial"/>
              </a:rPr>
              <a:t> 8.3-4 (2012): 147-160.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000000"/>
              </a:buClr>
              <a:buSzPct val="100000"/>
              <a:buChar char="•"/>
            </a:pPr>
            <a:r>
              <a:rPr lang="en-US" sz="1800" b="0" i="0">
                <a:solidFill>
                  <a:srgbClr val="000000"/>
                </a:solidFill>
                <a:latin typeface="Arial"/>
                <a:ea typeface="Arial"/>
                <a:cs typeface="Arial"/>
                <a:sym typeface="Arial"/>
              </a:rPr>
              <a:t>Bacciu, Andrea, et al. "Cross-Domain Authorship Attribution Combining Instance Based and Profile-Based Features." </a:t>
            </a:r>
            <a:r>
              <a:rPr lang="en-US" sz="1800" b="0" i="1">
                <a:solidFill>
                  <a:srgbClr val="000000"/>
                </a:solidFill>
                <a:latin typeface="Arial"/>
                <a:ea typeface="Arial"/>
                <a:cs typeface="Arial"/>
                <a:sym typeface="Arial"/>
              </a:rPr>
              <a:t>CLEF (Working Notes)</a:t>
            </a:r>
            <a:r>
              <a:rPr lang="en-US" sz="1800" b="0" i="0">
                <a:solidFill>
                  <a:srgbClr val="000000"/>
                </a:solidFill>
                <a:latin typeface="Arial"/>
                <a:ea typeface="Arial"/>
                <a:cs typeface="Arial"/>
                <a:sym typeface="Arial"/>
              </a:rPr>
              <a:t>. 2019.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000000"/>
              </a:buClr>
              <a:buSzPct val="100000"/>
              <a:buChar char="•"/>
            </a:pPr>
            <a:r>
              <a:rPr lang="en-US" sz="1800" b="0" i="0">
                <a:solidFill>
                  <a:srgbClr val="000000"/>
                </a:solidFill>
                <a:latin typeface="Arial"/>
                <a:ea typeface="Arial"/>
                <a:cs typeface="Arial"/>
                <a:sym typeface="Arial"/>
              </a:rPr>
              <a:t>Beebe, Nicole L., and Lishu Liu. "Clustering digital forensic string search output." </a:t>
            </a:r>
            <a:r>
              <a:rPr lang="en-US" sz="1800" b="0" i="1">
                <a:solidFill>
                  <a:srgbClr val="000000"/>
                </a:solidFill>
                <a:latin typeface="Arial"/>
                <a:ea typeface="Arial"/>
                <a:cs typeface="Arial"/>
                <a:sym typeface="Arial"/>
              </a:rPr>
              <a:t>Digital Investigation</a:t>
            </a:r>
            <a:r>
              <a:rPr lang="en-US" sz="1800" b="0" i="0">
                <a:solidFill>
                  <a:srgbClr val="000000"/>
                </a:solidFill>
                <a:latin typeface="Arial"/>
                <a:ea typeface="Arial"/>
                <a:cs typeface="Arial"/>
                <a:sym typeface="Arial"/>
              </a:rPr>
              <a:t> 11.4 (2014): 314-322.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000000"/>
              </a:buClr>
              <a:buSzPct val="100000"/>
              <a:buChar char="•"/>
            </a:pPr>
            <a:r>
              <a:rPr lang="en-US" sz="1800" b="0" i="0">
                <a:solidFill>
                  <a:srgbClr val="000000"/>
                </a:solidFill>
                <a:latin typeface="Arial"/>
                <a:ea typeface="Arial"/>
                <a:cs typeface="Arial"/>
                <a:sym typeface="Arial"/>
              </a:rPr>
              <a:t>Blei, David M. "Probabilistic topic models." </a:t>
            </a:r>
            <a:r>
              <a:rPr lang="en-US" sz="1800" b="0" i="1">
                <a:solidFill>
                  <a:srgbClr val="000000"/>
                </a:solidFill>
                <a:latin typeface="Arial"/>
                <a:ea typeface="Arial"/>
                <a:cs typeface="Arial"/>
                <a:sym typeface="Arial"/>
              </a:rPr>
              <a:t>Communications of the ACM</a:t>
            </a:r>
            <a:r>
              <a:rPr lang="en-US" sz="1800" b="0" i="0">
                <a:solidFill>
                  <a:srgbClr val="000000"/>
                </a:solidFill>
                <a:latin typeface="Arial"/>
                <a:ea typeface="Arial"/>
                <a:cs typeface="Arial"/>
                <a:sym typeface="Arial"/>
              </a:rPr>
              <a:t> 55.4 (2012): 77-84.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Borj, Parisa Rezaee, and Patrick Bours. "Predatory conversation detection." </a:t>
            </a:r>
            <a:r>
              <a:rPr lang="en-US" sz="1800" b="0" i="1">
                <a:solidFill>
                  <a:srgbClr val="222222"/>
                </a:solidFill>
                <a:latin typeface="Arial"/>
                <a:ea typeface="Arial"/>
                <a:cs typeface="Arial"/>
                <a:sym typeface="Arial"/>
              </a:rPr>
              <a:t>2019 International Conference on Cyber Security for Emerging Technologies (CSET)</a:t>
            </a:r>
            <a:r>
              <a:rPr lang="en-US" sz="1800" b="0" i="0">
                <a:solidFill>
                  <a:srgbClr val="222222"/>
                </a:solidFill>
                <a:latin typeface="Arial"/>
                <a:ea typeface="Arial"/>
                <a:cs typeface="Arial"/>
                <a:sym typeface="Arial"/>
              </a:rPr>
              <a:t>. IEEE, 2019.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Chau, Michael, Jennifer J. Xu, and Hsinchun Chen. "Extracting meaningful entities from police narrative reports." </a:t>
            </a:r>
            <a:r>
              <a:rPr lang="en-US" sz="1800" b="0" i="1">
                <a:solidFill>
                  <a:srgbClr val="222222"/>
                </a:solidFill>
                <a:latin typeface="Arial"/>
                <a:ea typeface="Arial"/>
                <a:cs typeface="Arial"/>
                <a:sym typeface="Arial"/>
              </a:rPr>
              <a:t>Proceedings of the 2002 annual national conference on Digital government research</a:t>
            </a:r>
            <a:r>
              <a:rPr lang="en-US" sz="1800" b="0" i="0">
                <a:solidFill>
                  <a:srgbClr val="222222"/>
                </a:solidFill>
                <a:latin typeface="Arial"/>
                <a:ea typeface="Arial"/>
                <a:cs typeface="Arial"/>
                <a:sym typeface="Arial"/>
              </a:rPr>
              <a:t>. 2002.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Johnsen, Jan William, and Katrin Franke. "Identifying Proficient Cybercriminals Through Text and Network </a:t>
            </a:r>
            <a:r>
              <a:rPr lang="en-US" sz="1800" b="0" i="0">
                <a:solidFill>
                  <a:srgbClr val="222222"/>
                </a:solidFill>
                <a:latin typeface="Calibri"/>
                <a:ea typeface="Calibri"/>
                <a:cs typeface="Calibri"/>
                <a:sym typeface="Calibri"/>
              </a:rPr>
              <a:t> </a:t>
            </a:r>
            <a:r>
              <a:rPr lang="en-US" sz="1800" b="0" i="0">
                <a:solidFill>
                  <a:srgbClr val="222222"/>
                </a:solidFill>
                <a:latin typeface="Arial"/>
                <a:ea typeface="Arial"/>
                <a:cs typeface="Arial"/>
                <a:sym typeface="Arial"/>
              </a:rPr>
              <a:t>Analysis." </a:t>
            </a:r>
            <a:r>
              <a:rPr lang="en-US" sz="1800" b="0" i="1">
                <a:solidFill>
                  <a:srgbClr val="222222"/>
                </a:solidFill>
                <a:latin typeface="Arial"/>
                <a:ea typeface="Arial"/>
                <a:cs typeface="Arial"/>
                <a:sym typeface="Arial"/>
              </a:rPr>
              <a:t>2020 IEEE International Conference on Intelligence and Security Informatics (ISI)</a:t>
            </a:r>
            <a:r>
              <a:rPr lang="en-US" sz="1800" b="0" i="0">
                <a:solidFill>
                  <a:srgbClr val="222222"/>
                </a:solidFill>
                <a:latin typeface="Arial"/>
                <a:ea typeface="Arial"/>
                <a:cs typeface="Arial"/>
                <a:sym typeface="Arial"/>
              </a:rPr>
              <a:t>. IEEE, 2020.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Lin, Chin-Yew. "Rouge: A package for automatic evaluation of summaries." </a:t>
            </a:r>
            <a:r>
              <a:rPr lang="en-US" sz="1800" b="0" i="1">
                <a:solidFill>
                  <a:srgbClr val="222222"/>
                </a:solidFill>
                <a:latin typeface="Arial"/>
                <a:ea typeface="Arial"/>
                <a:cs typeface="Arial"/>
                <a:sym typeface="Arial"/>
              </a:rPr>
              <a:t>Text summarization branches out</a:t>
            </a:r>
            <a:r>
              <a:rPr lang="en-US" sz="1800" b="0" i="0">
                <a:solidFill>
                  <a:srgbClr val="222222"/>
                </a:solidFill>
                <a:latin typeface="Arial"/>
                <a:ea typeface="Arial"/>
                <a:cs typeface="Arial"/>
                <a:sym typeface="Arial"/>
              </a:rPr>
              <a:t>. 2004.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Ngejane, Cynthia H., et al. "Digital forensics supported by machine learning for the detection of online sexual predatory chats." </a:t>
            </a:r>
            <a:r>
              <a:rPr lang="en-US" sz="1800" b="0" i="1">
                <a:solidFill>
                  <a:srgbClr val="222222"/>
                </a:solidFill>
                <a:latin typeface="Arial"/>
                <a:ea typeface="Arial"/>
                <a:cs typeface="Arial"/>
                <a:sym typeface="Arial"/>
              </a:rPr>
              <a:t>Forensic science international: Digital investigation</a:t>
            </a:r>
            <a:r>
              <a:rPr lang="en-US" sz="1800" b="0" i="0">
                <a:solidFill>
                  <a:srgbClr val="222222"/>
                </a:solidFill>
                <a:latin typeface="Arial"/>
                <a:ea typeface="Arial"/>
                <a:cs typeface="Arial"/>
                <a:sym typeface="Arial"/>
              </a:rPr>
              <a:t> 36 (2021): 301109.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000000"/>
              </a:buClr>
              <a:buSzPct val="100000"/>
              <a:buChar char="•"/>
            </a:pPr>
            <a:r>
              <a:rPr lang="en-US" sz="1800" b="0" i="0">
                <a:solidFill>
                  <a:srgbClr val="000000"/>
                </a:solidFill>
                <a:latin typeface="Arial"/>
                <a:ea typeface="Arial"/>
                <a:cs typeface="Arial"/>
                <a:sym typeface="Arial"/>
              </a:rPr>
              <a:t>Noel, George E., and Gilbert L. Peterson. "Applicability of Latent Dirichlet Allocation to multi-disk search." </a:t>
            </a:r>
            <a:r>
              <a:rPr lang="en-US" sz="1800" b="0" i="1">
                <a:solidFill>
                  <a:srgbClr val="000000"/>
                </a:solidFill>
                <a:latin typeface="Arial"/>
                <a:ea typeface="Arial"/>
                <a:cs typeface="Arial"/>
                <a:sym typeface="Arial"/>
              </a:rPr>
              <a:t>Digital Investigation</a:t>
            </a:r>
            <a:r>
              <a:rPr lang="en-US" sz="1800" b="0" i="0">
                <a:solidFill>
                  <a:srgbClr val="000000"/>
                </a:solidFill>
                <a:latin typeface="Arial"/>
                <a:ea typeface="Arial"/>
                <a:cs typeface="Arial"/>
                <a:sym typeface="Arial"/>
              </a:rPr>
              <a:t> 11.1 (2014): 43-56.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PAN. “Sexual Predator Identification 2012.” pan.webis.de/clef12/pan12-web/sexual-     </a:t>
            </a:r>
            <a:r>
              <a:rPr lang="en-US" sz="1800" b="0" i="0">
                <a:solidFill>
                  <a:srgbClr val="222222"/>
                </a:solidFill>
                <a:latin typeface="Calibri"/>
                <a:ea typeface="Calibri"/>
                <a:cs typeface="Calibri"/>
                <a:sym typeface="Calibri"/>
              </a:rPr>
              <a:t> </a:t>
            </a:r>
            <a:r>
              <a:rPr lang="en-US" sz="1800" b="0" i="0">
                <a:solidFill>
                  <a:srgbClr val="222222"/>
                </a:solidFill>
                <a:latin typeface="Arial"/>
                <a:ea typeface="Arial"/>
                <a:cs typeface="Arial"/>
                <a:sym typeface="Arial"/>
              </a:rPr>
              <a:t>predator- identification.html. 2012.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222222"/>
              </a:buClr>
              <a:buSzPct val="100000"/>
              <a:buChar char="•"/>
            </a:pPr>
            <a:r>
              <a:rPr lang="en-US" sz="1800" b="0" i="0">
                <a:solidFill>
                  <a:srgbClr val="222222"/>
                </a:solidFill>
                <a:latin typeface="Arial"/>
                <a:ea typeface="Arial"/>
                <a:cs typeface="Arial"/>
                <a:sym typeface="Arial"/>
              </a:rPr>
              <a:t>PAN. “Cross-Domain Authorship Sttribution 2019. ”pan.webis.de/clef19/pan19-web/authorship-attribution.html.  2019.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000000"/>
              </a:buClr>
              <a:buSzPct val="100000"/>
              <a:buChar char="•"/>
            </a:pPr>
            <a:r>
              <a:rPr lang="en-US" sz="1800" b="0" i="0">
                <a:solidFill>
                  <a:srgbClr val="000000"/>
                </a:solidFill>
                <a:latin typeface="Arial"/>
                <a:ea typeface="Arial"/>
                <a:cs typeface="Arial"/>
                <a:sym typeface="Arial"/>
              </a:rPr>
              <a:t>Porter, Kyle. "Analyzing the DarkNetMarkets subreddit for evolutions of tools and trends using LDA topic modeling." </a:t>
            </a:r>
            <a:r>
              <a:rPr lang="en-US" sz="1800" b="0" i="1">
                <a:solidFill>
                  <a:srgbClr val="000000"/>
                </a:solidFill>
                <a:latin typeface="Arial"/>
                <a:ea typeface="Arial"/>
                <a:cs typeface="Arial"/>
                <a:sym typeface="Arial"/>
              </a:rPr>
              <a:t>Digital Investigation</a:t>
            </a:r>
            <a:r>
              <a:rPr lang="en-US" sz="1800" b="0" i="0">
                <a:solidFill>
                  <a:srgbClr val="000000"/>
                </a:solidFill>
                <a:latin typeface="Arial"/>
                <a:ea typeface="Arial"/>
                <a:cs typeface="Arial"/>
                <a:sym typeface="Arial"/>
              </a:rPr>
              <a:t> 26 (2018): S87-S97. </a:t>
            </a:r>
            <a:endParaRPr b="0" i="0">
              <a:solidFill>
                <a:srgbClr val="000000"/>
              </a:solidFill>
              <a:latin typeface="Quattrocento Sans"/>
              <a:ea typeface="Quattrocento Sans"/>
              <a:cs typeface="Quattrocento Sans"/>
              <a:sym typeface="Quattrocento Sans"/>
            </a:endParaRPr>
          </a:p>
          <a:p>
            <a:pPr marL="342900" lvl="0" indent="-342900" algn="l" rtl="0">
              <a:spcBef>
                <a:spcPts val="198"/>
              </a:spcBef>
              <a:spcAft>
                <a:spcPts val="0"/>
              </a:spcAft>
              <a:buClr>
                <a:srgbClr val="000000"/>
              </a:buClr>
              <a:buSzPct val="100000"/>
              <a:buChar char="•"/>
            </a:pPr>
            <a:r>
              <a:rPr lang="en-US" sz="1800" b="0" i="0">
                <a:solidFill>
                  <a:srgbClr val="000000"/>
                </a:solidFill>
                <a:latin typeface="Arial"/>
                <a:ea typeface="Arial"/>
                <a:cs typeface="Arial"/>
                <a:sym typeface="Arial"/>
              </a:rPr>
              <a:t>Wani, Mudasir Ahmad, Nancy Agarwal, and Patrick Bours. "Sexual-predator Detection System based on Social Behavior Biometric (SSB) Features." (2021) </a:t>
            </a:r>
            <a:endParaRPr b="0" i="0">
              <a:solidFill>
                <a:srgbClr val="000000"/>
              </a:solidFill>
              <a:latin typeface="Quattrocento Sans"/>
              <a:ea typeface="Quattrocento Sans"/>
              <a:cs typeface="Quattrocento Sans"/>
              <a:sym typeface="Quattrocento Sans"/>
            </a:endParaRPr>
          </a:p>
          <a:p>
            <a:pPr marL="0" lvl="0" indent="0" algn="l" rtl="0">
              <a:spcBef>
                <a:spcPts val="264"/>
              </a:spcBef>
              <a:spcAft>
                <a:spcPts val="0"/>
              </a:spcAft>
              <a:buClr>
                <a:schemeClr val="dk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982193" y="205979"/>
            <a:ext cx="7681516"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n-US"/>
              <a:t>Questions to be Revisited at End of Module</a:t>
            </a:r>
            <a:endParaRPr/>
          </a:p>
        </p:txBody>
      </p:sp>
      <p:sp>
        <p:nvSpPr>
          <p:cNvPr id="103" name="Google Shape;103;p8"/>
          <p:cNvSpPr txBox="1">
            <a:spLocks noGrp="1"/>
          </p:cNvSpPr>
          <p:nvPr>
            <p:ph type="body" idx="1"/>
          </p:nvPr>
        </p:nvSpPr>
        <p:spPr>
          <a:xfrm>
            <a:off x="982193" y="1406308"/>
            <a:ext cx="7681516" cy="387203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Name three of the most common NLP tasks and describe what they do.  </a:t>
            </a:r>
            <a:endParaRPr/>
          </a:p>
          <a:p>
            <a:pPr marL="342900" lvl="0" indent="-342900" algn="l" rtl="0">
              <a:spcBef>
                <a:spcPts val="480"/>
              </a:spcBef>
              <a:spcAft>
                <a:spcPts val="0"/>
              </a:spcAft>
              <a:buClr>
                <a:schemeClr val="dk1"/>
              </a:buClr>
              <a:buSzPts val="2400"/>
              <a:buChar char="•"/>
            </a:pPr>
            <a:r>
              <a:rPr lang="en-US"/>
              <a:t>How might some of the NLP tasks be applicable to your work?</a:t>
            </a:r>
            <a:endParaRPr/>
          </a:p>
          <a:p>
            <a:pPr marL="342900" lvl="0" indent="-342900" algn="l" rtl="0">
              <a:spcBef>
                <a:spcPts val="480"/>
              </a:spcBef>
              <a:spcAft>
                <a:spcPts val="0"/>
              </a:spcAft>
              <a:buClr>
                <a:schemeClr val="dk1"/>
              </a:buClr>
              <a:buSzPts val="2400"/>
              <a:buChar char="•"/>
            </a:pPr>
            <a:r>
              <a:rPr lang="en-US"/>
              <a:t>Can these methods replace traditional policing, intelligence, or social science analytical methods?</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905412" y="2083640"/>
            <a:ext cx="7681516" cy="120032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a:t>Lecture Content: NLP, Policing, Intelligence</a:t>
            </a:r>
            <a:endParaRPr/>
          </a:p>
        </p:txBody>
      </p:sp>
    </p:spTree>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3369</Words>
  <Application>Microsoft Office PowerPoint</Application>
  <PresentationFormat>On-screen Show (16:9)</PresentationFormat>
  <Paragraphs>378</Paragraphs>
  <Slides>72</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Quattrocento Sans</vt:lpstr>
      <vt:lpstr>Office-tema</vt:lpstr>
      <vt:lpstr>Text Analytics / Natural Language Processing in a Policing Context</vt:lpstr>
      <vt:lpstr>Preliminary Information</vt:lpstr>
      <vt:lpstr>Table of Contents?</vt:lpstr>
      <vt:lpstr>Who am I?</vt:lpstr>
      <vt:lpstr>Summary of Course Module</vt:lpstr>
      <vt:lpstr>Goals of Course</vt:lpstr>
      <vt:lpstr>Goals of Course</vt:lpstr>
      <vt:lpstr>Questions to be Revisited at End of Module</vt:lpstr>
      <vt:lpstr>Lecture Content: NLP, Policing, Intelligence</vt:lpstr>
      <vt:lpstr>What is Natural Language Processing (NLP)?</vt:lpstr>
      <vt:lpstr>NLP and Machine Learning</vt:lpstr>
      <vt:lpstr>TWO major categories of ML</vt:lpstr>
      <vt:lpstr>TWO major categories of ML</vt:lpstr>
      <vt:lpstr>Named Entity Recognition (NER)</vt:lpstr>
      <vt:lpstr>Example and Metrics</vt:lpstr>
      <vt:lpstr>Named Entity Recognition (NER)</vt:lpstr>
      <vt:lpstr>Interactive English Example</vt:lpstr>
      <vt:lpstr>NER Results for Specific Labels</vt:lpstr>
      <vt:lpstr>Related Work to NER</vt:lpstr>
      <vt:lpstr>Related Work to NER</vt:lpstr>
      <vt:lpstr>Related Work to NER</vt:lpstr>
      <vt:lpstr>Weaknesses of NER</vt:lpstr>
      <vt:lpstr>Text Classification</vt:lpstr>
      <vt:lpstr>Related Work to Text Classification</vt:lpstr>
      <vt:lpstr>Weaknesses of Text Classification</vt:lpstr>
      <vt:lpstr>Sentiment Analysis</vt:lpstr>
      <vt:lpstr>Interactive English Examples</vt:lpstr>
      <vt:lpstr>Related Work to Sentiment Analysis</vt:lpstr>
      <vt:lpstr>Weaknesses of Sentiment Analysis</vt:lpstr>
      <vt:lpstr>Summarization</vt:lpstr>
      <vt:lpstr>Summarization</vt:lpstr>
      <vt:lpstr>Interactive English Example</vt:lpstr>
      <vt:lpstr>Weaknesses of Summarization</vt:lpstr>
      <vt:lpstr>Topic Modelling</vt:lpstr>
      <vt:lpstr>Example of topics</vt:lpstr>
      <vt:lpstr>Analyzing Darknet Market Forums</vt:lpstr>
      <vt:lpstr>Topic Modeling Research</vt:lpstr>
      <vt:lpstr>Topic Modeling Research</vt:lpstr>
      <vt:lpstr>Interactive English Example</vt:lpstr>
      <vt:lpstr>Related Work to Topic Modelling</vt:lpstr>
      <vt:lpstr>Weaknesses of Topic Modelling</vt:lpstr>
      <vt:lpstr>Open-source tools, current challenges and state-of-the-art</vt:lpstr>
      <vt:lpstr>(Programming) Open Source tools to help you get started with NLP</vt:lpstr>
      <vt:lpstr>Current Challenges in NLP field</vt:lpstr>
      <vt:lpstr>State-of-the-Art NLP Organizations and results</vt:lpstr>
      <vt:lpstr>Interactive Session</vt:lpstr>
      <vt:lpstr>Questions</vt:lpstr>
      <vt:lpstr>Possible Answers</vt:lpstr>
      <vt:lpstr>Try it yourself!</vt:lpstr>
      <vt:lpstr>Questions</vt:lpstr>
      <vt:lpstr>Possible Answers</vt:lpstr>
      <vt:lpstr>Questions</vt:lpstr>
      <vt:lpstr>Possible Answers</vt:lpstr>
      <vt:lpstr>Questions</vt:lpstr>
      <vt:lpstr>Possible Answers</vt:lpstr>
      <vt:lpstr>Questions</vt:lpstr>
      <vt:lpstr>Possible Answers</vt:lpstr>
      <vt:lpstr>Questions</vt:lpstr>
      <vt:lpstr>Questions</vt:lpstr>
      <vt:lpstr>Answer</vt:lpstr>
      <vt:lpstr>Questions</vt:lpstr>
      <vt:lpstr>Answer</vt:lpstr>
      <vt:lpstr>Understanding the Text Analysis Methods</vt:lpstr>
      <vt:lpstr>PowerPoint Presentation</vt:lpstr>
      <vt:lpstr>Understanding the Text Analysis Methods</vt:lpstr>
      <vt:lpstr>PowerPoint Presentation</vt:lpstr>
      <vt:lpstr>Understanding the Text Analysis Methods</vt:lpstr>
      <vt:lpstr>PowerPoint Presentation</vt:lpstr>
      <vt:lpstr>Understanding the Text Analysis Methods</vt:lpstr>
      <vt:lpstr>PowerPoint Presentation</vt:lpstr>
      <vt:lpstr>Thanks for your attention!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Analytics / Natural Language Processing in a Policing Context</dc:title>
  <dc:creator>Kyle Porter</dc:creator>
  <cp:lastModifiedBy>Administrator</cp:lastModifiedBy>
  <cp:revision>1</cp:revision>
  <dcterms:created xsi:type="dcterms:W3CDTF">2021-07-19T11:55:59Z</dcterms:created>
  <dcterms:modified xsi:type="dcterms:W3CDTF">2022-08-05T12:36:10Z</dcterms:modified>
</cp:coreProperties>
</file>