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73" r:id="rId1"/>
  </p:sldMasterIdLst>
  <p:sldIdLst>
    <p:sldId id="256" r:id="rId2"/>
    <p:sldId id="258" r:id="rId3"/>
    <p:sldId id="257" r:id="rId4"/>
    <p:sldId id="272" r:id="rId5"/>
    <p:sldId id="260" r:id="rId6"/>
    <p:sldId id="261" r:id="rId7"/>
    <p:sldId id="262" r:id="rId8"/>
    <p:sldId id="263" r:id="rId9"/>
    <p:sldId id="267" r:id="rId10"/>
    <p:sldId id="273" r:id="rId11"/>
    <p:sldId id="269" r:id="rId12"/>
    <p:sldId id="268" r:id="rId13"/>
    <p:sldId id="271"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721"/>
  </p:normalViewPr>
  <p:slideViewPr>
    <p:cSldViewPr snapToGrid="0" snapToObjects="1">
      <p:cViewPr varScale="1">
        <p:scale>
          <a:sx n="65" d="100"/>
          <a:sy n="65" d="100"/>
        </p:scale>
        <p:origin x="692" y="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06CD0B-1BDC-1D42-8849-D5436C598970}" type="doc">
      <dgm:prSet loTypeId="urn:microsoft.com/office/officeart/2005/8/layout/hierarchy3" loCatId="" qsTypeId="urn:microsoft.com/office/officeart/2005/8/quickstyle/3d1" qsCatId="3D" csTypeId="urn:microsoft.com/office/officeart/2005/8/colors/accent0_3" csCatId="mainScheme" phldr="1"/>
      <dgm:spPr/>
      <dgm:t>
        <a:bodyPr/>
        <a:lstStyle/>
        <a:p>
          <a:endParaRPr lang="en-GB"/>
        </a:p>
      </dgm:t>
    </dgm:pt>
    <dgm:pt modelId="{857923B3-BA7C-0A47-BAC5-E459D4111088}">
      <dgm:prSet phldrT="[Text]"/>
      <dgm:spPr/>
      <dgm:t>
        <a:bodyPr/>
        <a:lstStyle/>
        <a:p>
          <a:r>
            <a:rPr lang="en-GB" b="1" dirty="0"/>
            <a:t>Multiplier events </a:t>
          </a:r>
          <a:r>
            <a:rPr lang="en-GB" dirty="0"/>
            <a:t>– 2 (MT and RO)</a:t>
          </a:r>
        </a:p>
      </dgm:t>
    </dgm:pt>
    <dgm:pt modelId="{973A1498-1F24-064A-B5D9-50E01D48E5C8}" type="parTrans" cxnId="{AB9DCE8E-2DD9-C44C-825A-536E1C5E49DF}">
      <dgm:prSet/>
      <dgm:spPr/>
      <dgm:t>
        <a:bodyPr/>
        <a:lstStyle/>
        <a:p>
          <a:endParaRPr lang="en-GB"/>
        </a:p>
      </dgm:t>
    </dgm:pt>
    <dgm:pt modelId="{031AEDA9-48D2-764E-9F11-88459B315B74}" type="sibTrans" cxnId="{AB9DCE8E-2DD9-C44C-825A-536E1C5E49DF}">
      <dgm:prSet/>
      <dgm:spPr/>
      <dgm:t>
        <a:bodyPr/>
        <a:lstStyle/>
        <a:p>
          <a:endParaRPr lang="en-GB"/>
        </a:p>
      </dgm:t>
    </dgm:pt>
    <dgm:pt modelId="{DD4A2321-BFFD-7741-A986-7DAFA4763816}">
      <dgm:prSet phldrT="[Text]"/>
      <dgm:spPr/>
      <dgm:t>
        <a:bodyPr/>
        <a:lstStyle/>
        <a:p>
          <a:r>
            <a:rPr lang="en-GB" b="1" dirty="0"/>
            <a:t>Training </a:t>
          </a:r>
          <a:r>
            <a:rPr lang="en-GB" dirty="0"/>
            <a:t>– during sustainability (MVNIA)</a:t>
          </a:r>
        </a:p>
      </dgm:t>
    </dgm:pt>
    <dgm:pt modelId="{0C277274-49F0-3548-A415-622406CDFCAC}" type="parTrans" cxnId="{165F1268-1983-8A46-AF80-3064BD3CCF7F}">
      <dgm:prSet/>
      <dgm:spPr/>
      <dgm:t>
        <a:bodyPr/>
        <a:lstStyle/>
        <a:p>
          <a:endParaRPr lang="en-GB"/>
        </a:p>
      </dgm:t>
    </dgm:pt>
    <dgm:pt modelId="{E5154CB5-302B-8443-8EAB-083694C039C2}" type="sibTrans" cxnId="{165F1268-1983-8A46-AF80-3064BD3CCF7F}">
      <dgm:prSet/>
      <dgm:spPr/>
      <dgm:t>
        <a:bodyPr/>
        <a:lstStyle/>
        <a:p>
          <a:endParaRPr lang="en-GB"/>
        </a:p>
      </dgm:t>
    </dgm:pt>
    <dgm:pt modelId="{915D8DA0-0A85-5345-987F-37796A3DDDE9}">
      <dgm:prSet phldrT="[Text]"/>
      <dgm:spPr/>
      <dgm:t>
        <a:bodyPr/>
        <a:lstStyle/>
        <a:p>
          <a:r>
            <a:rPr lang="en-GB" b="1" dirty="0"/>
            <a:t>Scientific events  </a:t>
          </a:r>
          <a:r>
            <a:rPr lang="en-GB" dirty="0"/>
            <a:t>- presentations of the Project and its results</a:t>
          </a:r>
        </a:p>
      </dgm:t>
    </dgm:pt>
    <dgm:pt modelId="{E2259C09-28E6-8243-AD3D-CE4D438E1700}" type="parTrans" cxnId="{C3ECD189-B209-814A-835B-9D4BD6B772AB}">
      <dgm:prSet/>
      <dgm:spPr/>
      <dgm:t>
        <a:bodyPr/>
        <a:lstStyle/>
        <a:p>
          <a:endParaRPr lang="en-GB"/>
        </a:p>
      </dgm:t>
    </dgm:pt>
    <dgm:pt modelId="{AC04A519-654F-EB4F-94A7-FABA0442EC0D}" type="sibTrans" cxnId="{C3ECD189-B209-814A-835B-9D4BD6B772AB}">
      <dgm:prSet/>
      <dgm:spPr/>
      <dgm:t>
        <a:bodyPr/>
        <a:lstStyle/>
        <a:p>
          <a:endParaRPr lang="en-GB"/>
        </a:p>
      </dgm:t>
    </dgm:pt>
    <dgm:pt modelId="{11B4EDDB-A344-254E-B1A4-26752677485D}" type="pres">
      <dgm:prSet presAssocID="{9606CD0B-1BDC-1D42-8849-D5436C598970}" presName="diagram" presStyleCnt="0">
        <dgm:presLayoutVars>
          <dgm:chPref val="1"/>
          <dgm:dir/>
          <dgm:animOne val="branch"/>
          <dgm:animLvl val="lvl"/>
          <dgm:resizeHandles/>
        </dgm:presLayoutVars>
      </dgm:prSet>
      <dgm:spPr/>
    </dgm:pt>
    <dgm:pt modelId="{BE3A9C15-3005-4341-8A1B-09D492442F75}" type="pres">
      <dgm:prSet presAssocID="{857923B3-BA7C-0A47-BAC5-E459D4111088}" presName="root" presStyleCnt="0"/>
      <dgm:spPr/>
    </dgm:pt>
    <dgm:pt modelId="{881504E7-642B-D244-BF20-6AA343DA6177}" type="pres">
      <dgm:prSet presAssocID="{857923B3-BA7C-0A47-BAC5-E459D4111088}" presName="rootComposite" presStyleCnt="0"/>
      <dgm:spPr/>
    </dgm:pt>
    <dgm:pt modelId="{CB490A20-C223-1E48-898F-42995A2F97A4}" type="pres">
      <dgm:prSet presAssocID="{857923B3-BA7C-0A47-BAC5-E459D4111088}" presName="rootText" presStyleLbl="node1" presStyleIdx="0" presStyleCnt="3"/>
      <dgm:spPr/>
    </dgm:pt>
    <dgm:pt modelId="{0281D049-E21E-F045-8471-C68F0480A23A}" type="pres">
      <dgm:prSet presAssocID="{857923B3-BA7C-0A47-BAC5-E459D4111088}" presName="rootConnector" presStyleLbl="node1" presStyleIdx="0" presStyleCnt="3"/>
      <dgm:spPr/>
    </dgm:pt>
    <dgm:pt modelId="{B5881FD0-CC91-D240-A6EF-8028E4AF4B03}" type="pres">
      <dgm:prSet presAssocID="{857923B3-BA7C-0A47-BAC5-E459D4111088}" presName="childShape" presStyleCnt="0"/>
      <dgm:spPr/>
    </dgm:pt>
    <dgm:pt modelId="{4F2873FA-21E9-EC49-89D6-D1A6F90409B3}" type="pres">
      <dgm:prSet presAssocID="{DD4A2321-BFFD-7741-A986-7DAFA4763816}" presName="root" presStyleCnt="0"/>
      <dgm:spPr/>
    </dgm:pt>
    <dgm:pt modelId="{F786D66C-3A13-BE49-BD5E-9F820B7FFB74}" type="pres">
      <dgm:prSet presAssocID="{DD4A2321-BFFD-7741-A986-7DAFA4763816}" presName="rootComposite" presStyleCnt="0"/>
      <dgm:spPr/>
    </dgm:pt>
    <dgm:pt modelId="{5D53FD64-125F-CF43-8F80-AEC18BC5BF7E}" type="pres">
      <dgm:prSet presAssocID="{DD4A2321-BFFD-7741-A986-7DAFA4763816}" presName="rootText" presStyleLbl="node1" presStyleIdx="1" presStyleCnt="3"/>
      <dgm:spPr/>
    </dgm:pt>
    <dgm:pt modelId="{D6204A96-4DC2-0640-9759-168039F7DEC9}" type="pres">
      <dgm:prSet presAssocID="{DD4A2321-BFFD-7741-A986-7DAFA4763816}" presName="rootConnector" presStyleLbl="node1" presStyleIdx="1" presStyleCnt="3"/>
      <dgm:spPr/>
    </dgm:pt>
    <dgm:pt modelId="{7B164D53-78C2-5144-A6CE-6CFB8D09E745}" type="pres">
      <dgm:prSet presAssocID="{DD4A2321-BFFD-7741-A986-7DAFA4763816}" presName="childShape" presStyleCnt="0"/>
      <dgm:spPr/>
    </dgm:pt>
    <dgm:pt modelId="{68AC1247-2D66-D944-B709-019F75232718}" type="pres">
      <dgm:prSet presAssocID="{915D8DA0-0A85-5345-987F-37796A3DDDE9}" presName="root" presStyleCnt="0"/>
      <dgm:spPr/>
    </dgm:pt>
    <dgm:pt modelId="{095F7D03-F09A-2744-9CA7-9EFD19FD916A}" type="pres">
      <dgm:prSet presAssocID="{915D8DA0-0A85-5345-987F-37796A3DDDE9}" presName="rootComposite" presStyleCnt="0"/>
      <dgm:spPr/>
    </dgm:pt>
    <dgm:pt modelId="{162F34B3-B079-B94F-8D76-E65688F7C6F6}" type="pres">
      <dgm:prSet presAssocID="{915D8DA0-0A85-5345-987F-37796A3DDDE9}" presName="rootText" presStyleLbl="node1" presStyleIdx="2" presStyleCnt="3"/>
      <dgm:spPr/>
    </dgm:pt>
    <dgm:pt modelId="{5EB72A0C-EDF3-1646-BD56-0AD8E6095FBB}" type="pres">
      <dgm:prSet presAssocID="{915D8DA0-0A85-5345-987F-37796A3DDDE9}" presName="rootConnector" presStyleLbl="node1" presStyleIdx="2" presStyleCnt="3"/>
      <dgm:spPr/>
    </dgm:pt>
    <dgm:pt modelId="{77C0CB85-6900-C642-96BC-0283B6708BCC}" type="pres">
      <dgm:prSet presAssocID="{915D8DA0-0A85-5345-987F-37796A3DDDE9}" presName="childShape" presStyleCnt="0"/>
      <dgm:spPr/>
    </dgm:pt>
  </dgm:ptLst>
  <dgm:cxnLst>
    <dgm:cxn modelId="{20B6B51E-CF14-B143-B838-CB235A364C0A}" type="presOf" srcId="{9606CD0B-1BDC-1D42-8849-D5436C598970}" destId="{11B4EDDB-A344-254E-B1A4-26752677485D}" srcOrd="0" destOrd="0" presId="urn:microsoft.com/office/officeart/2005/8/layout/hierarchy3"/>
    <dgm:cxn modelId="{EBBAD85F-33B2-9140-ADB1-2EE9A0E9835B}" type="presOf" srcId="{DD4A2321-BFFD-7741-A986-7DAFA4763816}" destId="{D6204A96-4DC2-0640-9759-168039F7DEC9}" srcOrd="1" destOrd="0" presId="urn:microsoft.com/office/officeart/2005/8/layout/hierarchy3"/>
    <dgm:cxn modelId="{66E69042-F9F1-C545-A4FE-A52C3CFA80DD}" type="presOf" srcId="{915D8DA0-0A85-5345-987F-37796A3DDDE9}" destId="{162F34B3-B079-B94F-8D76-E65688F7C6F6}" srcOrd="0" destOrd="0" presId="urn:microsoft.com/office/officeart/2005/8/layout/hierarchy3"/>
    <dgm:cxn modelId="{165F1268-1983-8A46-AF80-3064BD3CCF7F}" srcId="{9606CD0B-1BDC-1D42-8849-D5436C598970}" destId="{DD4A2321-BFFD-7741-A986-7DAFA4763816}" srcOrd="1" destOrd="0" parTransId="{0C277274-49F0-3548-A415-622406CDFCAC}" sibTransId="{E5154CB5-302B-8443-8EAB-083694C039C2}"/>
    <dgm:cxn modelId="{7D6C394C-E357-4240-B1FB-4E9321352CD0}" type="presOf" srcId="{DD4A2321-BFFD-7741-A986-7DAFA4763816}" destId="{5D53FD64-125F-CF43-8F80-AEC18BC5BF7E}" srcOrd="0" destOrd="0" presId="urn:microsoft.com/office/officeart/2005/8/layout/hierarchy3"/>
    <dgm:cxn modelId="{2D69AE7A-11DC-E749-80D6-AC66319FC1D1}" type="presOf" srcId="{857923B3-BA7C-0A47-BAC5-E459D4111088}" destId="{0281D049-E21E-F045-8471-C68F0480A23A}" srcOrd="1" destOrd="0" presId="urn:microsoft.com/office/officeart/2005/8/layout/hierarchy3"/>
    <dgm:cxn modelId="{C3ECD189-B209-814A-835B-9D4BD6B772AB}" srcId="{9606CD0B-1BDC-1D42-8849-D5436C598970}" destId="{915D8DA0-0A85-5345-987F-37796A3DDDE9}" srcOrd="2" destOrd="0" parTransId="{E2259C09-28E6-8243-AD3D-CE4D438E1700}" sibTransId="{AC04A519-654F-EB4F-94A7-FABA0442EC0D}"/>
    <dgm:cxn modelId="{AB9DCE8E-2DD9-C44C-825A-536E1C5E49DF}" srcId="{9606CD0B-1BDC-1D42-8849-D5436C598970}" destId="{857923B3-BA7C-0A47-BAC5-E459D4111088}" srcOrd="0" destOrd="0" parTransId="{973A1498-1F24-064A-B5D9-50E01D48E5C8}" sibTransId="{031AEDA9-48D2-764E-9F11-88459B315B74}"/>
    <dgm:cxn modelId="{BDB912D8-FC63-5B4D-BA39-5A2829DCF22A}" type="presOf" srcId="{857923B3-BA7C-0A47-BAC5-E459D4111088}" destId="{CB490A20-C223-1E48-898F-42995A2F97A4}" srcOrd="0" destOrd="0" presId="urn:microsoft.com/office/officeart/2005/8/layout/hierarchy3"/>
    <dgm:cxn modelId="{75B7A9DE-A151-D44F-A519-8A74A82AA5F0}" type="presOf" srcId="{915D8DA0-0A85-5345-987F-37796A3DDDE9}" destId="{5EB72A0C-EDF3-1646-BD56-0AD8E6095FBB}" srcOrd="1" destOrd="0" presId="urn:microsoft.com/office/officeart/2005/8/layout/hierarchy3"/>
    <dgm:cxn modelId="{68302826-DB11-BE48-8ADD-00EDA8AE9DF0}" type="presParOf" srcId="{11B4EDDB-A344-254E-B1A4-26752677485D}" destId="{BE3A9C15-3005-4341-8A1B-09D492442F75}" srcOrd="0" destOrd="0" presId="urn:microsoft.com/office/officeart/2005/8/layout/hierarchy3"/>
    <dgm:cxn modelId="{09EFC1CB-457D-D04A-9341-F37CEA35A266}" type="presParOf" srcId="{BE3A9C15-3005-4341-8A1B-09D492442F75}" destId="{881504E7-642B-D244-BF20-6AA343DA6177}" srcOrd="0" destOrd="0" presId="urn:microsoft.com/office/officeart/2005/8/layout/hierarchy3"/>
    <dgm:cxn modelId="{BCADFF3E-4C8D-B943-95F9-E9B0C3519E0B}" type="presParOf" srcId="{881504E7-642B-D244-BF20-6AA343DA6177}" destId="{CB490A20-C223-1E48-898F-42995A2F97A4}" srcOrd="0" destOrd="0" presId="urn:microsoft.com/office/officeart/2005/8/layout/hierarchy3"/>
    <dgm:cxn modelId="{59F45764-7390-BC40-805C-E433977899E7}" type="presParOf" srcId="{881504E7-642B-D244-BF20-6AA343DA6177}" destId="{0281D049-E21E-F045-8471-C68F0480A23A}" srcOrd="1" destOrd="0" presId="urn:microsoft.com/office/officeart/2005/8/layout/hierarchy3"/>
    <dgm:cxn modelId="{C8EB9BD8-4EBC-EB4E-8143-DF74CC68E333}" type="presParOf" srcId="{BE3A9C15-3005-4341-8A1B-09D492442F75}" destId="{B5881FD0-CC91-D240-A6EF-8028E4AF4B03}" srcOrd="1" destOrd="0" presId="urn:microsoft.com/office/officeart/2005/8/layout/hierarchy3"/>
    <dgm:cxn modelId="{6F0A737B-EABC-7C43-B597-BFE9AF72E4F4}" type="presParOf" srcId="{11B4EDDB-A344-254E-B1A4-26752677485D}" destId="{4F2873FA-21E9-EC49-89D6-D1A6F90409B3}" srcOrd="1" destOrd="0" presId="urn:microsoft.com/office/officeart/2005/8/layout/hierarchy3"/>
    <dgm:cxn modelId="{28D696ED-0EE1-C84D-8082-14E92EA4A445}" type="presParOf" srcId="{4F2873FA-21E9-EC49-89D6-D1A6F90409B3}" destId="{F786D66C-3A13-BE49-BD5E-9F820B7FFB74}" srcOrd="0" destOrd="0" presId="urn:microsoft.com/office/officeart/2005/8/layout/hierarchy3"/>
    <dgm:cxn modelId="{EA3ADD9C-1E71-884F-A822-0CD5C36871D3}" type="presParOf" srcId="{F786D66C-3A13-BE49-BD5E-9F820B7FFB74}" destId="{5D53FD64-125F-CF43-8F80-AEC18BC5BF7E}" srcOrd="0" destOrd="0" presId="urn:microsoft.com/office/officeart/2005/8/layout/hierarchy3"/>
    <dgm:cxn modelId="{F4A95093-64C4-0D4F-8221-D784AA79680A}" type="presParOf" srcId="{F786D66C-3A13-BE49-BD5E-9F820B7FFB74}" destId="{D6204A96-4DC2-0640-9759-168039F7DEC9}" srcOrd="1" destOrd="0" presId="urn:microsoft.com/office/officeart/2005/8/layout/hierarchy3"/>
    <dgm:cxn modelId="{88DC00AA-3ACC-274F-8666-9B718DF92040}" type="presParOf" srcId="{4F2873FA-21E9-EC49-89D6-D1A6F90409B3}" destId="{7B164D53-78C2-5144-A6CE-6CFB8D09E745}" srcOrd="1" destOrd="0" presId="urn:microsoft.com/office/officeart/2005/8/layout/hierarchy3"/>
    <dgm:cxn modelId="{EFB916D0-0B09-7C4A-B24C-5C96CC624790}" type="presParOf" srcId="{11B4EDDB-A344-254E-B1A4-26752677485D}" destId="{68AC1247-2D66-D944-B709-019F75232718}" srcOrd="2" destOrd="0" presId="urn:microsoft.com/office/officeart/2005/8/layout/hierarchy3"/>
    <dgm:cxn modelId="{9D1D9536-D65C-DF4F-87C2-57657E141990}" type="presParOf" srcId="{68AC1247-2D66-D944-B709-019F75232718}" destId="{095F7D03-F09A-2744-9CA7-9EFD19FD916A}" srcOrd="0" destOrd="0" presId="urn:microsoft.com/office/officeart/2005/8/layout/hierarchy3"/>
    <dgm:cxn modelId="{4B835B11-BA45-FB43-A2EF-A28269A80783}" type="presParOf" srcId="{095F7D03-F09A-2744-9CA7-9EFD19FD916A}" destId="{162F34B3-B079-B94F-8D76-E65688F7C6F6}" srcOrd="0" destOrd="0" presId="urn:microsoft.com/office/officeart/2005/8/layout/hierarchy3"/>
    <dgm:cxn modelId="{06D4858A-3C54-C542-8789-1310A41A226A}" type="presParOf" srcId="{095F7D03-F09A-2744-9CA7-9EFD19FD916A}" destId="{5EB72A0C-EDF3-1646-BD56-0AD8E6095FBB}" srcOrd="1" destOrd="0" presId="urn:microsoft.com/office/officeart/2005/8/layout/hierarchy3"/>
    <dgm:cxn modelId="{9A344EBD-B7FB-374F-904D-87E708AAA36B}" type="presParOf" srcId="{68AC1247-2D66-D944-B709-019F75232718}" destId="{77C0CB85-6900-C642-96BC-0283B6708BCC}"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06CD0B-1BDC-1D42-8849-D5436C598970}" type="doc">
      <dgm:prSet loTypeId="urn:microsoft.com/office/officeart/2005/8/layout/hierarchy3" loCatId="" qsTypeId="urn:microsoft.com/office/officeart/2005/8/quickstyle/3d1" qsCatId="3D" csTypeId="urn:microsoft.com/office/officeart/2005/8/colors/accent0_3" csCatId="mainScheme" phldr="1"/>
      <dgm:spPr/>
      <dgm:t>
        <a:bodyPr/>
        <a:lstStyle/>
        <a:p>
          <a:endParaRPr lang="en-GB"/>
        </a:p>
      </dgm:t>
    </dgm:pt>
    <dgm:pt modelId="{857923B3-BA7C-0A47-BAC5-E459D4111088}">
      <dgm:prSet phldrT="[Text]"/>
      <dgm:spPr/>
      <dgm:t>
        <a:bodyPr/>
        <a:lstStyle/>
        <a:p>
          <a:r>
            <a:rPr lang="en-GB" b="1" dirty="0"/>
            <a:t>Website</a:t>
          </a:r>
        </a:p>
        <a:p>
          <a:r>
            <a:rPr lang="en-GB" b="1" dirty="0"/>
            <a:t>Pages on own websites</a:t>
          </a:r>
        </a:p>
      </dgm:t>
    </dgm:pt>
    <dgm:pt modelId="{973A1498-1F24-064A-B5D9-50E01D48E5C8}" type="parTrans" cxnId="{AB9DCE8E-2DD9-C44C-825A-536E1C5E49DF}">
      <dgm:prSet/>
      <dgm:spPr/>
      <dgm:t>
        <a:bodyPr/>
        <a:lstStyle/>
        <a:p>
          <a:endParaRPr lang="en-GB"/>
        </a:p>
      </dgm:t>
    </dgm:pt>
    <dgm:pt modelId="{031AEDA9-48D2-764E-9F11-88459B315B74}" type="sibTrans" cxnId="{AB9DCE8E-2DD9-C44C-825A-536E1C5E49DF}">
      <dgm:prSet/>
      <dgm:spPr/>
      <dgm:t>
        <a:bodyPr/>
        <a:lstStyle/>
        <a:p>
          <a:endParaRPr lang="en-GB"/>
        </a:p>
      </dgm:t>
    </dgm:pt>
    <dgm:pt modelId="{DD4A2321-BFFD-7741-A986-7DAFA4763816}">
      <dgm:prSet phldrT="[Text]"/>
      <dgm:spPr/>
      <dgm:t>
        <a:bodyPr/>
        <a:lstStyle/>
        <a:p>
          <a:r>
            <a:rPr lang="en-GB" dirty="0"/>
            <a:t>Social media –</a:t>
          </a:r>
        </a:p>
        <a:p>
          <a:r>
            <a:rPr lang="en-GB" dirty="0"/>
            <a:t>Facebook</a:t>
          </a:r>
        </a:p>
      </dgm:t>
    </dgm:pt>
    <dgm:pt modelId="{0C277274-49F0-3548-A415-622406CDFCAC}" type="parTrans" cxnId="{165F1268-1983-8A46-AF80-3064BD3CCF7F}">
      <dgm:prSet/>
      <dgm:spPr/>
      <dgm:t>
        <a:bodyPr/>
        <a:lstStyle/>
        <a:p>
          <a:endParaRPr lang="en-GB"/>
        </a:p>
      </dgm:t>
    </dgm:pt>
    <dgm:pt modelId="{E5154CB5-302B-8443-8EAB-083694C039C2}" type="sibTrans" cxnId="{165F1268-1983-8A46-AF80-3064BD3CCF7F}">
      <dgm:prSet/>
      <dgm:spPr/>
      <dgm:t>
        <a:bodyPr/>
        <a:lstStyle/>
        <a:p>
          <a:endParaRPr lang="en-GB"/>
        </a:p>
      </dgm:t>
    </dgm:pt>
    <dgm:pt modelId="{11B4EDDB-A344-254E-B1A4-26752677485D}" type="pres">
      <dgm:prSet presAssocID="{9606CD0B-1BDC-1D42-8849-D5436C598970}" presName="diagram" presStyleCnt="0">
        <dgm:presLayoutVars>
          <dgm:chPref val="1"/>
          <dgm:dir/>
          <dgm:animOne val="branch"/>
          <dgm:animLvl val="lvl"/>
          <dgm:resizeHandles/>
        </dgm:presLayoutVars>
      </dgm:prSet>
      <dgm:spPr/>
    </dgm:pt>
    <dgm:pt modelId="{BE3A9C15-3005-4341-8A1B-09D492442F75}" type="pres">
      <dgm:prSet presAssocID="{857923B3-BA7C-0A47-BAC5-E459D4111088}" presName="root" presStyleCnt="0"/>
      <dgm:spPr/>
    </dgm:pt>
    <dgm:pt modelId="{881504E7-642B-D244-BF20-6AA343DA6177}" type="pres">
      <dgm:prSet presAssocID="{857923B3-BA7C-0A47-BAC5-E459D4111088}" presName="rootComposite" presStyleCnt="0"/>
      <dgm:spPr/>
    </dgm:pt>
    <dgm:pt modelId="{CB490A20-C223-1E48-898F-42995A2F97A4}" type="pres">
      <dgm:prSet presAssocID="{857923B3-BA7C-0A47-BAC5-E459D4111088}" presName="rootText" presStyleLbl="node1" presStyleIdx="0" presStyleCnt="2"/>
      <dgm:spPr/>
    </dgm:pt>
    <dgm:pt modelId="{0281D049-E21E-F045-8471-C68F0480A23A}" type="pres">
      <dgm:prSet presAssocID="{857923B3-BA7C-0A47-BAC5-E459D4111088}" presName="rootConnector" presStyleLbl="node1" presStyleIdx="0" presStyleCnt="2"/>
      <dgm:spPr/>
    </dgm:pt>
    <dgm:pt modelId="{B5881FD0-CC91-D240-A6EF-8028E4AF4B03}" type="pres">
      <dgm:prSet presAssocID="{857923B3-BA7C-0A47-BAC5-E459D4111088}" presName="childShape" presStyleCnt="0"/>
      <dgm:spPr/>
    </dgm:pt>
    <dgm:pt modelId="{4F2873FA-21E9-EC49-89D6-D1A6F90409B3}" type="pres">
      <dgm:prSet presAssocID="{DD4A2321-BFFD-7741-A986-7DAFA4763816}" presName="root" presStyleCnt="0"/>
      <dgm:spPr/>
    </dgm:pt>
    <dgm:pt modelId="{F786D66C-3A13-BE49-BD5E-9F820B7FFB74}" type="pres">
      <dgm:prSet presAssocID="{DD4A2321-BFFD-7741-A986-7DAFA4763816}" presName="rootComposite" presStyleCnt="0"/>
      <dgm:spPr/>
    </dgm:pt>
    <dgm:pt modelId="{5D53FD64-125F-CF43-8F80-AEC18BC5BF7E}" type="pres">
      <dgm:prSet presAssocID="{DD4A2321-BFFD-7741-A986-7DAFA4763816}" presName="rootText" presStyleLbl="node1" presStyleIdx="1" presStyleCnt="2"/>
      <dgm:spPr/>
    </dgm:pt>
    <dgm:pt modelId="{D6204A96-4DC2-0640-9759-168039F7DEC9}" type="pres">
      <dgm:prSet presAssocID="{DD4A2321-BFFD-7741-A986-7DAFA4763816}" presName="rootConnector" presStyleLbl="node1" presStyleIdx="1" presStyleCnt="2"/>
      <dgm:spPr/>
    </dgm:pt>
    <dgm:pt modelId="{7B164D53-78C2-5144-A6CE-6CFB8D09E745}" type="pres">
      <dgm:prSet presAssocID="{DD4A2321-BFFD-7741-A986-7DAFA4763816}" presName="childShape" presStyleCnt="0"/>
      <dgm:spPr/>
    </dgm:pt>
  </dgm:ptLst>
  <dgm:cxnLst>
    <dgm:cxn modelId="{20B6B51E-CF14-B143-B838-CB235A364C0A}" type="presOf" srcId="{9606CD0B-1BDC-1D42-8849-D5436C598970}" destId="{11B4EDDB-A344-254E-B1A4-26752677485D}" srcOrd="0" destOrd="0" presId="urn:microsoft.com/office/officeart/2005/8/layout/hierarchy3"/>
    <dgm:cxn modelId="{EBBAD85F-33B2-9140-ADB1-2EE9A0E9835B}" type="presOf" srcId="{DD4A2321-BFFD-7741-A986-7DAFA4763816}" destId="{D6204A96-4DC2-0640-9759-168039F7DEC9}" srcOrd="1" destOrd="0" presId="urn:microsoft.com/office/officeart/2005/8/layout/hierarchy3"/>
    <dgm:cxn modelId="{165F1268-1983-8A46-AF80-3064BD3CCF7F}" srcId="{9606CD0B-1BDC-1D42-8849-D5436C598970}" destId="{DD4A2321-BFFD-7741-A986-7DAFA4763816}" srcOrd="1" destOrd="0" parTransId="{0C277274-49F0-3548-A415-622406CDFCAC}" sibTransId="{E5154CB5-302B-8443-8EAB-083694C039C2}"/>
    <dgm:cxn modelId="{7D6C394C-E357-4240-B1FB-4E9321352CD0}" type="presOf" srcId="{DD4A2321-BFFD-7741-A986-7DAFA4763816}" destId="{5D53FD64-125F-CF43-8F80-AEC18BC5BF7E}" srcOrd="0" destOrd="0" presId="urn:microsoft.com/office/officeart/2005/8/layout/hierarchy3"/>
    <dgm:cxn modelId="{2D69AE7A-11DC-E749-80D6-AC66319FC1D1}" type="presOf" srcId="{857923B3-BA7C-0A47-BAC5-E459D4111088}" destId="{0281D049-E21E-F045-8471-C68F0480A23A}" srcOrd="1" destOrd="0" presId="urn:microsoft.com/office/officeart/2005/8/layout/hierarchy3"/>
    <dgm:cxn modelId="{AB9DCE8E-2DD9-C44C-825A-536E1C5E49DF}" srcId="{9606CD0B-1BDC-1D42-8849-D5436C598970}" destId="{857923B3-BA7C-0A47-BAC5-E459D4111088}" srcOrd="0" destOrd="0" parTransId="{973A1498-1F24-064A-B5D9-50E01D48E5C8}" sibTransId="{031AEDA9-48D2-764E-9F11-88459B315B74}"/>
    <dgm:cxn modelId="{BDB912D8-FC63-5B4D-BA39-5A2829DCF22A}" type="presOf" srcId="{857923B3-BA7C-0A47-BAC5-E459D4111088}" destId="{CB490A20-C223-1E48-898F-42995A2F97A4}" srcOrd="0" destOrd="0" presId="urn:microsoft.com/office/officeart/2005/8/layout/hierarchy3"/>
    <dgm:cxn modelId="{68302826-DB11-BE48-8ADD-00EDA8AE9DF0}" type="presParOf" srcId="{11B4EDDB-A344-254E-B1A4-26752677485D}" destId="{BE3A9C15-3005-4341-8A1B-09D492442F75}" srcOrd="0" destOrd="0" presId="urn:microsoft.com/office/officeart/2005/8/layout/hierarchy3"/>
    <dgm:cxn modelId="{09EFC1CB-457D-D04A-9341-F37CEA35A266}" type="presParOf" srcId="{BE3A9C15-3005-4341-8A1B-09D492442F75}" destId="{881504E7-642B-D244-BF20-6AA343DA6177}" srcOrd="0" destOrd="0" presId="urn:microsoft.com/office/officeart/2005/8/layout/hierarchy3"/>
    <dgm:cxn modelId="{BCADFF3E-4C8D-B943-95F9-E9B0C3519E0B}" type="presParOf" srcId="{881504E7-642B-D244-BF20-6AA343DA6177}" destId="{CB490A20-C223-1E48-898F-42995A2F97A4}" srcOrd="0" destOrd="0" presId="urn:microsoft.com/office/officeart/2005/8/layout/hierarchy3"/>
    <dgm:cxn modelId="{59F45764-7390-BC40-805C-E433977899E7}" type="presParOf" srcId="{881504E7-642B-D244-BF20-6AA343DA6177}" destId="{0281D049-E21E-F045-8471-C68F0480A23A}" srcOrd="1" destOrd="0" presId="urn:microsoft.com/office/officeart/2005/8/layout/hierarchy3"/>
    <dgm:cxn modelId="{C8EB9BD8-4EBC-EB4E-8143-DF74CC68E333}" type="presParOf" srcId="{BE3A9C15-3005-4341-8A1B-09D492442F75}" destId="{B5881FD0-CC91-D240-A6EF-8028E4AF4B03}" srcOrd="1" destOrd="0" presId="urn:microsoft.com/office/officeart/2005/8/layout/hierarchy3"/>
    <dgm:cxn modelId="{6F0A737B-EABC-7C43-B597-BFE9AF72E4F4}" type="presParOf" srcId="{11B4EDDB-A344-254E-B1A4-26752677485D}" destId="{4F2873FA-21E9-EC49-89D6-D1A6F90409B3}" srcOrd="1" destOrd="0" presId="urn:microsoft.com/office/officeart/2005/8/layout/hierarchy3"/>
    <dgm:cxn modelId="{28D696ED-0EE1-C84D-8082-14E92EA4A445}" type="presParOf" srcId="{4F2873FA-21E9-EC49-89D6-D1A6F90409B3}" destId="{F786D66C-3A13-BE49-BD5E-9F820B7FFB74}" srcOrd="0" destOrd="0" presId="urn:microsoft.com/office/officeart/2005/8/layout/hierarchy3"/>
    <dgm:cxn modelId="{EA3ADD9C-1E71-884F-A822-0CD5C36871D3}" type="presParOf" srcId="{F786D66C-3A13-BE49-BD5E-9F820B7FFB74}" destId="{5D53FD64-125F-CF43-8F80-AEC18BC5BF7E}" srcOrd="0" destOrd="0" presId="urn:microsoft.com/office/officeart/2005/8/layout/hierarchy3"/>
    <dgm:cxn modelId="{F4A95093-64C4-0D4F-8221-D784AA79680A}" type="presParOf" srcId="{F786D66C-3A13-BE49-BD5E-9F820B7FFB74}" destId="{D6204A96-4DC2-0640-9759-168039F7DEC9}" srcOrd="1" destOrd="0" presId="urn:microsoft.com/office/officeart/2005/8/layout/hierarchy3"/>
    <dgm:cxn modelId="{88DC00AA-3ACC-274F-8666-9B718DF92040}" type="presParOf" srcId="{4F2873FA-21E9-EC49-89D6-D1A6F90409B3}" destId="{7B164D53-78C2-5144-A6CE-6CFB8D09E745}" srcOrd="1"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90A20-C223-1E48-898F-42995A2F97A4}">
      <dsp:nvSpPr>
        <dsp:cNvPr id="0" name=""/>
        <dsp:cNvSpPr/>
      </dsp:nvSpPr>
      <dsp:spPr>
        <a:xfrm>
          <a:off x="1030" y="474620"/>
          <a:ext cx="2411050" cy="1205525"/>
        </a:xfrm>
        <a:prstGeom prst="roundRect">
          <a:avLst>
            <a:gd name="adj" fmla="val 10000"/>
          </a:avLst>
        </a:prstGeom>
        <a:solidFill>
          <a:schemeClr val="dk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t>Multiplier events </a:t>
          </a:r>
          <a:r>
            <a:rPr lang="en-GB" sz="2000" kern="1200" dirty="0"/>
            <a:t>– 2 (MT and RO)</a:t>
          </a:r>
        </a:p>
      </dsp:txBody>
      <dsp:txXfrm>
        <a:off x="36339" y="509929"/>
        <a:ext cx="2340432" cy="1134907"/>
      </dsp:txXfrm>
    </dsp:sp>
    <dsp:sp modelId="{5D53FD64-125F-CF43-8F80-AEC18BC5BF7E}">
      <dsp:nvSpPr>
        <dsp:cNvPr id="0" name=""/>
        <dsp:cNvSpPr/>
      </dsp:nvSpPr>
      <dsp:spPr>
        <a:xfrm>
          <a:off x="3014843" y="474620"/>
          <a:ext cx="2411050" cy="1205525"/>
        </a:xfrm>
        <a:prstGeom prst="roundRect">
          <a:avLst>
            <a:gd name="adj" fmla="val 10000"/>
          </a:avLst>
        </a:prstGeom>
        <a:solidFill>
          <a:schemeClr val="dk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t>Training </a:t>
          </a:r>
          <a:r>
            <a:rPr lang="en-GB" sz="2000" kern="1200" dirty="0"/>
            <a:t>– during sustainability (MVNIA)</a:t>
          </a:r>
        </a:p>
      </dsp:txBody>
      <dsp:txXfrm>
        <a:off x="3050152" y="509929"/>
        <a:ext cx="2340432" cy="1134907"/>
      </dsp:txXfrm>
    </dsp:sp>
    <dsp:sp modelId="{162F34B3-B079-B94F-8D76-E65688F7C6F6}">
      <dsp:nvSpPr>
        <dsp:cNvPr id="0" name=""/>
        <dsp:cNvSpPr/>
      </dsp:nvSpPr>
      <dsp:spPr>
        <a:xfrm>
          <a:off x="6028656" y="474620"/>
          <a:ext cx="2411050" cy="1205525"/>
        </a:xfrm>
        <a:prstGeom prst="roundRect">
          <a:avLst>
            <a:gd name="adj" fmla="val 10000"/>
          </a:avLst>
        </a:prstGeom>
        <a:solidFill>
          <a:schemeClr val="dk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t>Scientific events  </a:t>
          </a:r>
          <a:r>
            <a:rPr lang="en-GB" sz="2000" kern="1200" dirty="0"/>
            <a:t>- presentations of the Project and its results</a:t>
          </a:r>
        </a:p>
      </dsp:txBody>
      <dsp:txXfrm>
        <a:off x="6063965" y="509929"/>
        <a:ext cx="2340432" cy="11349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90A20-C223-1E48-898F-42995A2F97A4}">
      <dsp:nvSpPr>
        <dsp:cNvPr id="0" name=""/>
        <dsp:cNvSpPr/>
      </dsp:nvSpPr>
      <dsp:spPr>
        <a:xfrm>
          <a:off x="896" y="102215"/>
          <a:ext cx="3263252" cy="1631626"/>
        </a:xfrm>
        <a:prstGeom prst="roundRect">
          <a:avLst>
            <a:gd name="adj" fmla="val 10000"/>
          </a:avLst>
        </a:prstGeom>
        <a:solidFill>
          <a:schemeClr val="dk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GB" sz="3000" b="1" kern="1200" dirty="0"/>
            <a:t>Website</a:t>
          </a:r>
        </a:p>
        <a:p>
          <a:pPr marL="0" lvl="0" indent="0" algn="ctr" defTabSz="1333500">
            <a:lnSpc>
              <a:spcPct val="90000"/>
            </a:lnSpc>
            <a:spcBef>
              <a:spcPct val="0"/>
            </a:spcBef>
            <a:spcAft>
              <a:spcPct val="35000"/>
            </a:spcAft>
            <a:buNone/>
          </a:pPr>
          <a:r>
            <a:rPr lang="en-GB" sz="3000" b="1" kern="1200" dirty="0"/>
            <a:t>Pages on own websites</a:t>
          </a:r>
        </a:p>
      </dsp:txBody>
      <dsp:txXfrm>
        <a:off x="48685" y="150004"/>
        <a:ext cx="3167674" cy="1536048"/>
      </dsp:txXfrm>
    </dsp:sp>
    <dsp:sp modelId="{5D53FD64-125F-CF43-8F80-AEC18BC5BF7E}">
      <dsp:nvSpPr>
        <dsp:cNvPr id="0" name=""/>
        <dsp:cNvSpPr/>
      </dsp:nvSpPr>
      <dsp:spPr>
        <a:xfrm>
          <a:off x="4079962" y="102215"/>
          <a:ext cx="3263252" cy="1631626"/>
        </a:xfrm>
        <a:prstGeom prst="roundRect">
          <a:avLst>
            <a:gd name="adj" fmla="val 10000"/>
          </a:avLst>
        </a:prstGeom>
        <a:solidFill>
          <a:schemeClr val="dk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GB" sz="3000" kern="1200" dirty="0"/>
            <a:t>Social media –</a:t>
          </a:r>
        </a:p>
        <a:p>
          <a:pPr marL="0" lvl="0" indent="0" algn="ctr" defTabSz="1333500">
            <a:lnSpc>
              <a:spcPct val="90000"/>
            </a:lnSpc>
            <a:spcBef>
              <a:spcPct val="0"/>
            </a:spcBef>
            <a:spcAft>
              <a:spcPct val="35000"/>
            </a:spcAft>
            <a:buNone/>
          </a:pPr>
          <a:r>
            <a:rPr lang="en-GB" sz="3000" kern="1200" dirty="0"/>
            <a:t>Facebook</a:t>
          </a:r>
        </a:p>
      </dsp:txBody>
      <dsp:txXfrm>
        <a:off x="4127751" y="150004"/>
        <a:ext cx="3167674" cy="15360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GB"/>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8/5/2022</a:t>
            </a:fld>
            <a:endParaRPr lang="en-US" dirty="0"/>
          </a:p>
        </p:txBody>
      </p:sp>
      <p:sp>
        <p:nvSpPr>
          <p:cNvPr id="5" name="Footer Placeholder 4"/>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2151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8/5/2022</a:t>
            </a:fld>
            <a:endParaRPr lang="en-US" dirty="0"/>
          </a:p>
        </p:txBody>
      </p:sp>
      <p:sp>
        <p:nvSpPr>
          <p:cNvPr id="8" name="Footer Placeholder 7"/>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3498225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8/5/2022</a:t>
            </a:fld>
            <a:endParaRPr lang="en-US" dirty="0"/>
          </a:p>
        </p:txBody>
      </p:sp>
      <p:sp>
        <p:nvSpPr>
          <p:cNvPr id="8" name="Footer Placeholder 7"/>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5276855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8/5/2022</a:t>
            </a:fld>
            <a:endParaRPr lang="en-US" dirty="0"/>
          </a:p>
        </p:txBody>
      </p:sp>
      <p:sp>
        <p:nvSpPr>
          <p:cNvPr id="5" name="Footer Placeholder 4"/>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9167342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GB"/>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8/5/2022</a:t>
            </a:fld>
            <a:endParaRPr lang="en-US" dirty="0"/>
          </a:p>
        </p:txBody>
      </p:sp>
      <p:sp>
        <p:nvSpPr>
          <p:cNvPr id="5" name="Footer Placeholder 4"/>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941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C35BB1C6-BF8F-4481-8AB2-603A1C8A906A}" type="datetimeFigureOut">
              <a:rPr lang="en-US" smtClean="0"/>
              <a:t>8/5/2022</a:t>
            </a:fld>
            <a:endParaRPr lang="en-US" dirty="0"/>
          </a:p>
        </p:txBody>
      </p:sp>
      <p:sp>
        <p:nvSpPr>
          <p:cNvPr id="9" name="Footer Placeholder 8"/>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0642920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2" name="Date Placeholder 1"/>
          <p:cNvSpPr>
            <a:spLocks noGrp="1"/>
          </p:cNvSpPr>
          <p:nvPr>
            <p:ph type="dt" sz="half" idx="10"/>
          </p:nvPr>
        </p:nvSpPr>
        <p:spPr/>
        <p:txBody>
          <a:bodyPr/>
          <a:lstStyle/>
          <a:p>
            <a:fld id="{C35BB1C6-BF8F-4481-8AB2-603A1C8A906A}" type="datetimeFigureOut">
              <a:rPr lang="en-US" smtClean="0"/>
              <a:t>8/5/2022</a:t>
            </a:fld>
            <a:endParaRPr lang="en-US" dirty="0"/>
          </a:p>
        </p:txBody>
      </p:sp>
      <p:sp>
        <p:nvSpPr>
          <p:cNvPr id="11" name="Footer Placeholder 10"/>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12" name="Slide Number Placeholder 11"/>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516127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a:t>Click to edit Master title style</a:t>
            </a:r>
            <a:endParaRPr lang="en-US" dirty="0"/>
          </a:p>
        </p:txBody>
      </p:sp>
      <p:sp>
        <p:nvSpPr>
          <p:cNvPr id="2" name="Date Placeholder 1"/>
          <p:cNvSpPr>
            <a:spLocks noGrp="1"/>
          </p:cNvSpPr>
          <p:nvPr>
            <p:ph type="dt" sz="half" idx="10"/>
          </p:nvPr>
        </p:nvSpPr>
        <p:spPr/>
        <p:txBody>
          <a:bodyPr/>
          <a:lstStyle/>
          <a:p>
            <a:fld id="{097649AC-CB8F-4FF1-9A34-5861C74DD0A7}" type="datetimeFigureOut">
              <a:rPr lang="en-US" smtClean="0"/>
              <a:t>8/5/2022</a:t>
            </a:fld>
            <a:endParaRPr lang="en-US" dirty="0"/>
          </a:p>
        </p:txBody>
      </p:sp>
      <p:sp>
        <p:nvSpPr>
          <p:cNvPr id="7" name="Footer Placeholder 6"/>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95504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EC5CECA-2D3A-4680-9B49-752200DE467C}" type="datetimeFigureOut">
              <a:rPr lang="en-US" smtClean="0"/>
              <a:t>8/5/2022</a:t>
            </a:fld>
            <a:endParaRPr lang="en-US" dirty="0"/>
          </a:p>
        </p:txBody>
      </p:sp>
      <p:sp>
        <p:nvSpPr>
          <p:cNvPr id="6" name="Footer Placeholder 5"/>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6647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GB"/>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C35BB1C6-BF8F-4481-8AB2-603A1C8A906A}" type="datetimeFigureOut">
              <a:rPr lang="en-US" smtClean="0"/>
              <a:t>8/5/2022</a:t>
            </a:fld>
            <a:endParaRPr lang="en-US" dirty="0"/>
          </a:p>
        </p:txBody>
      </p:sp>
      <p:sp>
        <p:nvSpPr>
          <p:cNvPr id="9" name="Footer Placeholder 8"/>
          <p:cNvSpPr>
            <a:spLocks noGrp="1"/>
          </p:cNvSpPr>
          <p:nvPr>
            <p:ph type="ftr" sz="quarter" idx="11"/>
          </p:nvPr>
        </p:nvSpPr>
        <p:spPr>
          <a:xfrm>
            <a:off x="2029284" y="6503487"/>
            <a:ext cx="8361625" cy="218970"/>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5946075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12EF78E3-FDA3-4D28-AAA2-0B81F349A39D}" type="datetimeFigureOut">
              <a:rPr lang="en-US" smtClean="0"/>
              <a:t>8/5/2022</a:t>
            </a:fld>
            <a:endParaRPr lang="en-US" dirty="0"/>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964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C35BB1C6-BF8F-4481-8AB2-603A1C8A906A}" type="datetimeFigureOut">
              <a:rPr lang="en-US" smtClean="0"/>
              <a:t>8/5/2022</a:t>
            </a:fld>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68320157"/>
      </p:ext>
    </p:extLst>
  </p:cSld>
  <p:clrMap bg1="lt1" tx1="dk1" bg2="lt2" tx2="dk2" accent1="accent1" accent2="accent2" accent3="accent3" accent4="accent4" accent5="accent5" accent6="accent6" hlink="hlink" folHlink="folHlink"/>
  <p:sldLayoutIdLst>
    <p:sldLayoutId id="2147484074" r:id="rId1"/>
    <p:sldLayoutId id="2147484075" r:id="rId2"/>
    <p:sldLayoutId id="2147484076" r:id="rId3"/>
    <p:sldLayoutId id="2147484077" r:id="rId4"/>
    <p:sldLayoutId id="2147484078" r:id="rId5"/>
    <p:sldLayoutId id="2147484079" r:id="rId6"/>
    <p:sldLayoutId id="2147484080" r:id="rId7"/>
    <p:sldLayoutId id="2147484081" r:id="rId8"/>
    <p:sldLayoutId id="2147484082" r:id="rId9"/>
    <p:sldLayoutId id="2147484083" r:id="rId10"/>
    <p:sldLayoutId id="2147484084"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4C181-FAB4-B94D-BFB3-011431A60849}"/>
              </a:ext>
            </a:extLst>
          </p:cNvPr>
          <p:cNvSpPr>
            <a:spLocks noGrp="1"/>
          </p:cNvSpPr>
          <p:nvPr>
            <p:ph type="ctrTitle"/>
          </p:nvPr>
        </p:nvSpPr>
        <p:spPr>
          <a:xfrm>
            <a:off x="714665" y="1273354"/>
            <a:ext cx="7315200" cy="1112179"/>
          </a:xfrm>
        </p:spPr>
        <p:txBody>
          <a:bodyPr>
            <a:normAutofit/>
          </a:bodyPr>
          <a:lstStyle/>
          <a:p>
            <a:r>
              <a:rPr lang="ro-RO" dirty="0"/>
              <a:t>KICK-OFF MEETING</a:t>
            </a:r>
          </a:p>
        </p:txBody>
      </p:sp>
      <p:sp>
        <p:nvSpPr>
          <p:cNvPr id="3" name="Subtitle 2">
            <a:extLst>
              <a:ext uri="{FF2B5EF4-FFF2-40B4-BE49-F238E27FC236}">
                <a16:creationId xmlns:a16="http://schemas.microsoft.com/office/drawing/2014/main" id="{68B16FB6-6EB9-ED4D-910A-56685DC3674A}"/>
              </a:ext>
            </a:extLst>
          </p:cNvPr>
          <p:cNvSpPr>
            <a:spLocks noGrp="1"/>
          </p:cNvSpPr>
          <p:nvPr>
            <p:ph type="subTitle" idx="1"/>
          </p:nvPr>
        </p:nvSpPr>
        <p:spPr/>
        <p:txBody>
          <a:bodyPr/>
          <a:lstStyle/>
          <a:p>
            <a:r>
              <a:rPr lang="ro-RO" dirty="0">
                <a:solidFill>
                  <a:srgbClr val="FFC000"/>
                </a:solidFill>
              </a:rPr>
              <a:t>Decembre 5</a:t>
            </a:r>
            <a:r>
              <a:rPr lang="ro-RO" baseline="30000" dirty="0">
                <a:solidFill>
                  <a:srgbClr val="FFC000"/>
                </a:solidFill>
              </a:rPr>
              <a:t>th</a:t>
            </a:r>
            <a:r>
              <a:rPr lang="ro-RO" dirty="0">
                <a:solidFill>
                  <a:srgbClr val="FFC000"/>
                </a:solidFill>
              </a:rPr>
              <a:t> - 6</a:t>
            </a:r>
            <a:r>
              <a:rPr lang="ro-RO" baseline="30000" dirty="0">
                <a:solidFill>
                  <a:srgbClr val="FFC000"/>
                </a:solidFill>
              </a:rPr>
              <a:t>th</a:t>
            </a:r>
            <a:r>
              <a:rPr lang="ro-RO" dirty="0">
                <a:solidFill>
                  <a:srgbClr val="FFC000"/>
                </a:solidFill>
              </a:rPr>
              <a:t>, 2019</a:t>
            </a:r>
          </a:p>
          <a:p>
            <a:r>
              <a:rPr lang="ro-RO" dirty="0">
                <a:solidFill>
                  <a:srgbClr val="FFC000"/>
                </a:solidFill>
              </a:rPr>
              <a:t>Romania</a:t>
            </a:r>
          </a:p>
        </p:txBody>
      </p:sp>
      <p:sp>
        <p:nvSpPr>
          <p:cNvPr id="4" name="Title 1">
            <a:extLst>
              <a:ext uri="{FF2B5EF4-FFF2-40B4-BE49-F238E27FC236}">
                <a16:creationId xmlns:a16="http://schemas.microsoft.com/office/drawing/2014/main" id="{6A519E25-6E3C-0D49-99F4-19977E03D3DC}"/>
              </a:ext>
            </a:extLst>
          </p:cNvPr>
          <p:cNvSpPr txBox="1">
            <a:spLocks/>
          </p:cNvSpPr>
          <p:nvPr/>
        </p:nvSpPr>
        <p:spPr>
          <a:xfrm>
            <a:off x="9275975" y="918706"/>
            <a:ext cx="2685120" cy="187849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5900" kern="1200" spc="-100" baseline="0">
                <a:solidFill>
                  <a:srgbClr val="FFFFFF"/>
                </a:solidFill>
                <a:latin typeface="+mj-lt"/>
                <a:ea typeface="+mj-ea"/>
                <a:cs typeface="+mj-cs"/>
              </a:defRPr>
            </a:lvl1pPr>
          </a:lstStyle>
          <a:p>
            <a:pPr algn="ctr"/>
            <a:r>
              <a:rPr lang="en-US" sz="3200" b="1" dirty="0">
                <a:solidFill>
                  <a:srgbClr val="FF0000"/>
                </a:solidFill>
              </a:rPr>
              <a:t>THESEUS</a:t>
            </a:r>
          </a:p>
          <a:p>
            <a:pPr algn="ctr"/>
            <a:r>
              <a:rPr lang="ro-RO" sz="3200" b="1" dirty="0">
                <a:solidFill>
                  <a:srgbClr val="FF0000"/>
                </a:solidFill>
              </a:rPr>
              <a:t>DISSEMINATIO</a:t>
            </a:r>
            <a:r>
              <a:rPr lang="en-US" sz="3200" b="1" dirty="0">
                <a:solidFill>
                  <a:srgbClr val="FF0000"/>
                </a:solidFill>
              </a:rPr>
              <a:t>N</a:t>
            </a:r>
          </a:p>
          <a:p>
            <a:pPr algn="ctr"/>
            <a:r>
              <a:rPr lang="en-US" sz="3200" b="1" dirty="0">
                <a:solidFill>
                  <a:srgbClr val="FF0000"/>
                </a:solidFill>
              </a:rPr>
              <a:t>component</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2265" y="2385533"/>
            <a:ext cx="4439128" cy="2663477"/>
          </a:xfrm>
          <a:prstGeom prst="rect">
            <a:avLst/>
          </a:prstGeom>
        </p:spPr>
      </p:pic>
      <p:sp>
        <p:nvSpPr>
          <p:cNvPr id="6" name="Footer Placeholder 4">
            <a:extLst>
              <a:ext uri="{FF2B5EF4-FFF2-40B4-BE49-F238E27FC236}">
                <a16:creationId xmlns:a16="http://schemas.microsoft.com/office/drawing/2014/main" id="{550567EB-575F-4163-BE64-FDA5A2A20DAA}"/>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34712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3200" dirty="0">
                <a:solidFill>
                  <a:schemeClr val="bg2"/>
                </a:solidFill>
              </a:rPr>
              <a:t>DISSEMINATION</a:t>
            </a:r>
            <a:br>
              <a:rPr lang="ro-RO" sz="3200" dirty="0">
                <a:solidFill>
                  <a:schemeClr val="bg2"/>
                </a:solidFill>
              </a:rPr>
            </a:br>
            <a:r>
              <a:rPr lang="ro-RO" sz="3200" dirty="0">
                <a:solidFill>
                  <a:schemeClr val="bg2"/>
                </a:solidFill>
              </a:rPr>
              <a:t>STRATEGY</a:t>
            </a:r>
            <a:br>
              <a:rPr lang="ro-RO" sz="3200" dirty="0">
                <a:solidFill>
                  <a:srgbClr val="002060"/>
                </a:solidFill>
              </a:rPr>
            </a:br>
            <a:br>
              <a:rPr lang="ro-RO" sz="3200" dirty="0">
                <a:solidFill>
                  <a:srgbClr val="002060"/>
                </a:solidFill>
              </a:rPr>
            </a:br>
            <a:r>
              <a:rPr lang="ro-RO" dirty="0">
                <a:solidFill>
                  <a:srgbClr val="FFC000"/>
                </a:solidFill>
              </a:rPr>
              <a:t>EXTERNAL</a:t>
            </a:r>
            <a:br>
              <a:rPr lang="ro-RO" dirty="0">
                <a:solidFill>
                  <a:srgbClr val="FFC000"/>
                </a:solidFill>
              </a:rPr>
            </a:br>
            <a:r>
              <a:rPr lang="ro-RO" dirty="0">
                <a:solidFill>
                  <a:srgbClr val="FFC000"/>
                </a:solidFill>
              </a:rPr>
              <a:t>UoM coordinates</a:t>
            </a:r>
            <a:br>
              <a:rPr lang="ro-RO" dirty="0">
                <a:solidFill>
                  <a:srgbClr val="FFC000"/>
                </a:solidFill>
              </a:rPr>
            </a:br>
            <a:br>
              <a:rPr lang="ro-RO" dirty="0">
                <a:solidFill>
                  <a:srgbClr val="002060"/>
                </a:solidFill>
              </a:rPr>
            </a:br>
            <a:endParaRPr lang="en-US" dirty="0"/>
          </a:p>
        </p:txBody>
      </p:sp>
      <p:sp>
        <p:nvSpPr>
          <p:cNvPr id="3" name="Content Placeholder 2"/>
          <p:cNvSpPr>
            <a:spLocks noGrp="1"/>
          </p:cNvSpPr>
          <p:nvPr>
            <p:ph idx="1"/>
          </p:nvPr>
        </p:nvSpPr>
        <p:spPr/>
        <p:txBody>
          <a:bodyPr/>
          <a:lstStyle/>
          <a:p>
            <a:r>
              <a:rPr lang="en-US" b="1" dirty="0"/>
              <a:t>To be discussed:</a:t>
            </a:r>
          </a:p>
          <a:p>
            <a:r>
              <a:rPr lang="en-US" dirty="0"/>
              <a:t>Who purchases the platform/website?</a:t>
            </a:r>
          </a:p>
          <a:p>
            <a:r>
              <a:rPr lang="en-US" dirty="0"/>
              <a:t>Who administrates the platform/website?</a:t>
            </a:r>
          </a:p>
          <a:p>
            <a:r>
              <a:rPr lang="en-US" dirty="0"/>
              <a:t>Building content for the online presence  </a:t>
            </a:r>
          </a:p>
          <a:p>
            <a:r>
              <a:rPr lang="en-US" dirty="0"/>
              <a:t>Who contributes</a:t>
            </a:r>
          </a:p>
          <a:p>
            <a:r>
              <a:rPr lang="en-US" dirty="0"/>
              <a:t>Deadlines</a:t>
            </a:r>
          </a:p>
          <a:p>
            <a:endParaRPr lang="en-US" dirty="0"/>
          </a:p>
          <a:p>
            <a:endParaRPr lang="en-US" dirty="0"/>
          </a:p>
        </p:txBody>
      </p:sp>
      <p:sp>
        <p:nvSpPr>
          <p:cNvPr id="4" name="Footer Placeholder 4">
            <a:extLst>
              <a:ext uri="{FF2B5EF4-FFF2-40B4-BE49-F238E27FC236}">
                <a16:creationId xmlns:a16="http://schemas.microsoft.com/office/drawing/2014/main" id="{3BE0FB4D-43B4-4B63-BE29-BB6727D66A4C}"/>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3171778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281B7-2983-A548-8898-2253D66924DE}"/>
              </a:ext>
            </a:extLst>
          </p:cNvPr>
          <p:cNvSpPr>
            <a:spLocks noGrp="1"/>
          </p:cNvSpPr>
          <p:nvPr>
            <p:ph type="title"/>
          </p:nvPr>
        </p:nvSpPr>
        <p:spPr/>
        <p:txBody>
          <a:bodyPr/>
          <a:lstStyle/>
          <a:p>
            <a:r>
              <a:rPr lang="ro-RO" dirty="0"/>
              <a:t>DISCLAIMER</a:t>
            </a:r>
            <a:br>
              <a:rPr lang="en-US" dirty="0"/>
            </a:br>
            <a:endParaRPr lang="ro-RO" dirty="0"/>
          </a:p>
        </p:txBody>
      </p:sp>
      <p:sp>
        <p:nvSpPr>
          <p:cNvPr id="3" name="Content Placeholder 2">
            <a:extLst>
              <a:ext uri="{FF2B5EF4-FFF2-40B4-BE49-F238E27FC236}">
                <a16:creationId xmlns:a16="http://schemas.microsoft.com/office/drawing/2014/main" id="{203F9941-6112-284B-B9AF-396201D07DCD}"/>
              </a:ext>
            </a:extLst>
          </p:cNvPr>
          <p:cNvSpPr>
            <a:spLocks noGrp="1"/>
          </p:cNvSpPr>
          <p:nvPr>
            <p:ph idx="1"/>
          </p:nvPr>
        </p:nvSpPr>
        <p:spPr/>
        <p:txBody>
          <a:bodyPr>
            <a:normAutofit/>
          </a:bodyPr>
          <a:lstStyle/>
          <a:p>
            <a:r>
              <a:rPr lang="ro-RO" sz="2400" dirty="0" err="1">
                <a:solidFill>
                  <a:srgbClr val="1E1E1C"/>
                </a:solidFill>
                <a:latin typeface="Arial"/>
                <a:cs typeface="Arial"/>
              </a:rPr>
              <a:t>This</a:t>
            </a:r>
            <a:r>
              <a:rPr lang="ro-RO" sz="2400" dirty="0">
                <a:solidFill>
                  <a:srgbClr val="1E1E1C"/>
                </a:solidFill>
                <a:latin typeface="Arial"/>
                <a:cs typeface="Arial"/>
              </a:rPr>
              <a:t> </a:t>
            </a:r>
            <a:r>
              <a:rPr lang="ro-RO" sz="2400" spc="-5" dirty="0">
                <a:solidFill>
                  <a:schemeClr val="accent4">
                    <a:lumMod val="60000"/>
                    <a:lumOff val="40000"/>
                  </a:schemeClr>
                </a:solidFill>
                <a:latin typeface="Arial"/>
                <a:cs typeface="Arial"/>
              </a:rPr>
              <a:t>(</a:t>
            </a:r>
            <a:r>
              <a:rPr lang="ro-RO" sz="2400" i="1" dirty="0">
                <a:solidFill>
                  <a:schemeClr val="accent4">
                    <a:lumMod val="60000"/>
                    <a:lumOff val="40000"/>
                  </a:schemeClr>
                </a:solidFill>
                <a:latin typeface="Arial"/>
                <a:cs typeface="Arial"/>
              </a:rPr>
              <a:t>select or insert </a:t>
            </a:r>
            <a:r>
              <a:rPr lang="ro-RO" sz="2400" i="1" dirty="0" err="1">
                <a:solidFill>
                  <a:schemeClr val="accent4">
                    <a:lumMod val="60000"/>
                    <a:lumOff val="40000"/>
                  </a:schemeClr>
                </a:solidFill>
                <a:latin typeface="Arial"/>
                <a:cs typeface="Arial"/>
              </a:rPr>
              <a:t>the</a:t>
            </a:r>
            <a:r>
              <a:rPr lang="ro-RO" sz="2400" i="1" dirty="0">
                <a:solidFill>
                  <a:schemeClr val="accent4">
                    <a:lumMod val="60000"/>
                    <a:lumOff val="40000"/>
                  </a:schemeClr>
                </a:solidFill>
                <a:latin typeface="Arial"/>
                <a:cs typeface="Arial"/>
              </a:rPr>
              <a:t> </a:t>
            </a:r>
            <a:r>
              <a:rPr lang="ro-RO" sz="2400" i="1" dirty="0" err="1">
                <a:solidFill>
                  <a:schemeClr val="accent4">
                    <a:lumMod val="60000"/>
                    <a:lumOff val="40000"/>
                  </a:schemeClr>
                </a:solidFill>
                <a:latin typeface="Arial"/>
                <a:cs typeface="Arial"/>
              </a:rPr>
              <a:t>most</a:t>
            </a:r>
            <a:r>
              <a:rPr lang="ro-RO" sz="2400" i="1" dirty="0">
                <a:solidFill>
                  <a:schemeClr val="accent4">
                    <a:lumMod val="60000"/>
                    <a:lumOff val="40000"/>
                  </a:schemeClr>
                </a:solidFill>
                <a:latin typeface="Arial"/>
                <a:cs typeface="Arial"/>
              </a:rPr>
              <a:t> </a:t>
            </a:r>
            <a:r>
              <a:rPr lang="ro-RO" sz="2400" i="1" dirty="0" err="1">
                <a:solidFill>
                  <a:schemeClr val="accent4">
                    <a:lumMod val="60000"/>
                    <a:lumOff val="40000"/>
                  </a:schemeClr>
                </a:solidFill>
                <a:latin typeface="Arial"/>
                <a:cs typeface="Arial"/>
              </a:rPr>
              <a:t>adequate</a:t>
            </a:r>
            <a:r>
              <a:rPr lang="ro-RO" sz="2400" i="1" dirty="0">
                <a:solidFill>
                  <a:schemeClr val="accent4">
                    <a:lumMod val="60000"/>
                    <a:lumOff val="40000"/>
                  </a:schemeClr>
                </a:solidFill>
                <a:latin typeface="Arial"/>
                <a:cs typeface="Arial"/>
              </a:rPr>
              <a:t> for </a:t>
            </a:r>
            <a:r>
              <a:rPr lang="ro-RO" sz="2400" i="1" dirty="0" err="1">
                <a:solidFill>
                  <a:schemeClr val="accent4">
                    <a:lumMod val="60000"/>
                    <a:lumOff val="40000"/>
                  </a:schemeClr>
                </a:solidFill>
                <a:latin typeface="Arial"/>
                <a:cs typeface="Arial"/>
              </a:rPr>
              <a:t>your</a:t>
            </a:r>
            <a:r>
              <a:rPr lang="ro-RO" sz="2400" i="1" dirty="0">
                <a:solidFill>
                  <a:schemeClr val="accent4">
                    <a:lumMod val="60000"/>
                    <a:lumOff val="40000"/>
                  </a:schemeClr>
                </a:solidFill>
                <a:latin typeface="Arial"/>
                <a:cs typeface="Arial"/>
              </a:rPr>
              <a:t> </a:t>
            </a:r>
            <a:r>
              <a:rPr lang="ro-RO" sz="2400" i="1" dirty="0" err="1">
                <a:solidFill>
                  <a:schemeClr val="accent4">
                    <a:lumMod val="60000"/>
                    <a:lumOff val="40000"/>
                  </a:schemeClr>
                </a:solidFill>
                <a:latin typeface="Arial"/>
                <a:cs typeface="Arial"/>
              </a:rPr>
              <a:t>purpos</a:t>
            </a:r>
            <a:r>
              <a:rPr lang="ro-RO" sz="2400" i="1" spc="-85" dirty="0" err="1">
                <a:solidFill>
                  <a:schemeClr val="accent4">
                    <a:lumMod val="60000"/>
                    <a:lumOff val="40000"/>
                  </a:schemeClr>
                </a:solidFill>
                <a:latin typeface="Arial"/>
                <a:cs typeface="Arial"/>
              </a:rPr>
              <a:t>e</a:t>
            </a:r>
            <a:r>
              <a:rPr lang="ro-RO" sz="2400" dirty="0">
                <a:solidFill>
                  <a:schemeClr val="accent4">
                    <a:lumMod val="60000"/>
                    <a:lumOff val="40000"/>
                  </a:schemeClr>
                </a:solidFill>
                <a:latin typeface="Arial"/>
                <a:cs typeface="Arial"/>
              </a:rPr>
              <a:t>) </a:t>
            </a:r>
            <a:r>
              <a:rPr lang="ro-RO" sz="2400" dirty="0" err="1">
                <a:solidFill>
                  <a:srgbClr val="1E1E1C"/>
                </a:solidFill>
                <a:latin typeface="Arial"/>
                <a:cs typeface="Arial"/>
              </a:rPr>
              <a:t>article</a:t>
            </a:r>
            <a:r>
              <a:rPr lang="ro-RO" sz="2400" dirty="0">
                <a:solidFill>
                  <a:srgbClr val="1E1E1C"/>
                </a:solidFill>
                <a:latin typeface="Arial"/>
                <a:cs typeface="Arial"/>
              </a:rPr>
              <a:t>/ document/ </a:t>
            </a:r>
            <a:r>
              <a:rPr lang="ro-RO" sz="2400" dirty="0" err="1">
                <a:solidFill>
                  <a:srgbClr val="1E1E1C"/>
                </a:solidFill>
                <a:latin typeface="Arial"/>
                <a:cs typeface="Arial"/>
              </a:rPr>
              <a:t>p</a:t>
            </a:r>
            <a:r>
              <a:rPr lang="ro-RO" sz="2400" spc="-15" dirty="0" err="1">
                <a:solidFill>
                  <a:srgbClr val="1E1E1C"/>
                </a:solidFill>
                <a:latin typeface="Arial"/>
                <a:cs typeface="Arial"/>
              </a:rPr>
              <a:t>u</a:t>
            </a:r>
            <a:r>
              <a:rPr lang="ro-RO" sz="2400" dirty="0" err="1">
                <a:solidFill>
                  <a:srgbClr val="1E1E1C"/>
                </a:solidFill>
                <a:latin typeface="Arial"/>
                <a:cs typeface="Arial"/>
              </a:rPr>
              <a:t>blication</a:t>
            </a:r>
            <a:r>
              <a:rPr lang="ro-RO" sz="2400" dirty="0">
                <a:solidFill>
                  <a:srgbClr val="1E1E1C"/>
                </a:solidFill>
                <a:latin typeface="Arial"/>
                <a:cs typeface="Arial"/>
              </a:rPr>
              <a:t> </a:t>
            </a:r>
            <a:r>
              <a:rPr lang="ro-RO" sz="2400" dirty="0" err="1">
                <a:solidFill>
                  <a:srgbClr val="1E1E1C"/>
                </a:solidFill>
                <a:latin typeface="Arial"/>
                <a:cs typeface="Arial"/>
              </a:rPr>
              <a:t>was</a:t>
            </a:r>
            <a:r>
              <a:rPr lang="ro-RO" sz="2400" dirty="0">
                <a:solidFill>
                  <a:srgbClr val="1E1E1C"/>
                </a:solidFill>
                <a:latin typeface="Arial"/>
                <a:cs typeface="Arial"/>
              </a:rPr>
              <a:t> </a:t>
            </a:r>
            <a:r>
              <a:rPr lang="ro-RO" sz="2400" dirty="0" err="1">
                <a:solidFill>
                  <a:srgbClr val="1E1E1C"/>
                </a:solidFill>
                <a:latin typeface="Arial"/>
                <a:cs typeface="Arial"/>
              </a:rPr>
              <a:t>realised</a:t>
            </a:r>
            <a:r>
              <a:rPr lang="ro-RO" sz="2400" spc="-15" dirty="0">
                <a:solidFill>
                  <a:srgbClr val="1E1E1C"/>
                </a:solidFill>
                <a:latin typeface="Arial"/>
                <a:cs typeface="Arial"/>
              </a:rPr>
              <a:t> </a:t>
            </a:r>
            <a:r>
              <a:rPr lang="ro-RO" sz="2400" dirty="0" err="1">
                <a:solidFill>
                  <a:srgbClr val="1E1E1C"/>
                </a:solidFill>
                <a:latin typeface="Arial"/>
                <a:cs typeface="Arial"/>
              </a:rPr>
              <a:t>with</a:t>
            </a:r>
            <a:r>
              <a:rPr lang="ro-RO" sz="2400" dirty="0">
                <a:solidFill>
                  <a:srgbClr val="1E1E1C"/>
                </a:solidFill>
                <a:latin typeface="Arial"/>
                <a:cs typeface="Arial"/>
              </a:rPr>
              <a:t> </a:t>
            </a:r>
            <a:r>
              <a:rPr lang="ro-RO" sz="2400" dirty="0" err="1">
                <a:solidFill>
                  <a:srgbClr val="1E1E1C"/>
                </a:solidFill>
                <a:latin typeface="Arial"/>
                <a:cs typeface="Arial"/>
              </a:rPr>
              <a:t>the</a:t>
            </a:r>
            <a:r>
              <a:rPr lang="ro-RO" sz="2400" dirty="0">
                <a:solidFill>
                  <a:srgbClr val="1E1E1C"/>
                </a:solidFill>
                <a:latin typeface="Arial"/>
                <a:cs typeface="Arial"/>
              </a:rPr>
              <a:t> EEA</a:t>
            </a:r>
            <a:r>
              <a:rPr lang="ro-RO" sz="2400" spc="-260" dirty="0">
                <a:solidFill>
                  <a:srgbClr val="1E1E1C"/>
                </a:solidFill>
                <a:latin typeface="Arial"/>
                <a:cs typeface="Arial"/>
              </a:rPr>
              <a:t> </a:t>
            </a:r>
            <a:r>
              <a:rPr lang="ro-RO" sz="2400" dirty="0">
                <a:solidFill>
                  <a:srgbClr val="1E1E1C"/>
                </a:solidFill>
                <a:latin typeface="Arial"/>
                <a:cs typeface="Arial"/>
              </a:rPr>
              <a:t>Financial </a:t>
            </a:r>
            <a:r>
              <a:rPr lang="ro-RO" sz="2400" dirty="0" err="1">
                <a:solidFill>
                  <a:srgbClr val="1E1E1C"/>
                </a:solidFill>
                <a:latin typeface="Arial"/>
                <a:cs typeface="Arial"/>
              </a:rPr>
              <a:t>Mechanism</a:t>
            </a:r>
            <a:r>
              <a:rPr lang="ro-RO" sz="2400" dirty="0">
                <a:solidFill>
                  <a:srgbClr val="1E1E1C"/>
                </a:solidFill>
                <a:latin typeface="Arial"/>
                <a:cs typeface="Arial"/>
              </a:rPr>
              <a:t> 201</a:t>
            </a:r>
            <a:r>
              <a:rPr lang="ro-RO" sz="2400" spc="-15" dirty="0">
                <a:solidFill>
                  <a:srgbClr val="1E1E1C"/>
                </a:solidFill>
                <a:latin typeface="Arial"/>
                <a:cs typeface="Arial"/>
              </a:rPr>
              <a:t>4</a:t>
            </a:r>
            <a:r>
              <a:rPr lang="ro-RO" sz="2400" dirty="0">
                <a:solidFill>
                  <a:srgbClr val="1E1E1C"/>
                </a:solidFill>
                <a:latin typeface="Arial"/>
                <a:cs typeface="Arial"/>
              </a:rPr>
              <a:t>-2021 </a:t>
            </a:r>
            <a:r>
              <a:rPr lang="ro-RO" sz="2400" dirty="0" err="1">
                <a:solidFill>
                  <a:srgbClr val="1E1E1C"/>
                </a:solidFill>
                <a:latin typeface="Arial"/>
                <a:cs typeface="Arial"/>
              </a:rPr>
              <a:t>fina</a:t>
            </a:r>
            <a:r>
              <a:rPr lang="ro-RO" sz="2400" spc="-15" dirty="0" err="1">
                <a:solidFill>
                  <a:srgbClr val="1E1E1C"/>
                </a:solidFill>
                <a:latin typeface="Arial"/>
                <a:cs typeface="Arial"/>
              </a:rPr>
              <a:t>n</a:t>
            </a:r>
            <a:r>
              <a:rPr lang="ro-RO" sz="2400" dirty="0" err="1">
                <a:solidFill>
                  <a:srgbClr val="1E1E1C"/>
                </a:solidFill>
                <a:latin typeface="Arial"/>
                <a:cs typeface="Arial"/>
              </a:rPr>
              <a:t>cial</a:t>
            </a:r>
            <a:r>
              <a:rPr lang="ro-RO" sz="2400" dirty="0">
                <a:solidFill>
                  <a:srgbClr val="1E1E1C"/>
                </a:solidFill>
                <a:latin typeface="Arial"/>
                <a:cs typeface="Arial"/>
              </a:rPr>
              <a:t> </a:t>
            </a:r>
            <a:r>
              <a:rPr lang="ro-RO" sz="2400" dirty="0" err="1">
                <a:solidFill>
                  <a:srgbClr val="1E1E1C"/>
                </a:solidFill>
                <a:latin typeface="Arial"/>
                <a:cs typeface="Arial"/>
              </a:rPr>
              <a:t>support</a:t>
            </a:r>
            <a:r>
              <a:rPr lang="ro-RO" sz="2400" dirty="0">
                <a:solidFill>
                  <a:srgbClr val="1E1E1C"/>
                </a:solidFill>
                <a:latin typeface="Arial"/>
                <a:cs typeface="Arial"/>
              </a:rPr>
              <a:t>. </a:t>
            </a:r>
            <a:r>
              <a:rPr lang="ro-RO" sz="2400" dirty="0" err="1">
                <a:solidFill>
                  <a:srgbClr val="1E1E1C"/>
                </a:solidFill>
                <a:latin typeface="Arial"/>
                <a:cs typeface="Arial"/>
              </a:rPr>
              <a:t>Its</a:t>
            </a:r>
            <a:r>
              <a:rPr lang="ro-RO" sz="2400" dirty="0">
                <a:solidFill>
                  <a:srgbClr val="1E1E1C"/>
                </a:solidFill>
                <a:latin typeface="Arial"/>
                <a:cs typeface="Arial"/>
              </a:rPr>
              <a:t> c</a:t>
            </a:r>
            <a:r>
              <a:rPr lang="ro-RO" sz="2400" spc="-15" dirty="0">
                <a:solidFill>
                  <a:srgbClr val="1E1E1C"/>
                </a:solidFill>
                <a:latin typeface="Arial"/>
                <a:cs typeface="Arial"/>
              </a:rPr>
              <a:t>o</a:t>
            </a:r>
            <a:r>
              <a:rPr lang="ro-RO" sz="2400" dirty="0">
                <a:solidFill>
                  <a:srgbClr val="1E1E1C"/>
                </a:solidFill>
                <a:latin typeface="Arial"/>
                <a:cs typeface="Arial"/>
              </a:rPr>
              <a:t>ntent (text, </a:t>
            </a:r>
            <a:r>
              <a:rPr lang="ro-RO" sz="2400" spc="-15" dirty="0" err="1">
                <a:solidFill>
                  <a:srgbClr val="1E1E1C"/>
                </a:solidFill>
                <a:latin typeface="Arial"/>
                <a:cs typeface="Arial"/>
              </a:rPr>
              <a:t>p</a:t>
            </a:r>
            <a:r>
              <a:rPr lang="ro-RO" sz="2400" dirty="0" err="1">
                <a:solidFill>
                  <a:srgbClr val="1E1E1C"/>
                </a:solidFill>
                <a:latin typeface="Arial"/>
                <a:cs typeface="Arial"/>
              </a:rPr>
              <a:t>hotos</a:t>
            </a:r>
            <a:r>
              <a:rPr lang="ro-RO" sz="2400" dirty="0">
                <a:solidFill>
                  <a:srgbClr val="1E1E1C"/>
                </a:solidFill>
                <a:latin typeface="Arial"/>
                <a:cs typeface="Arial"/>
              </a:rPr>
              <a:t>, </a:t>
            </a:r>
            <a:r>
              <a:rPr lang="ro-RO" sz="2400" dirty="0" err="1">
                <a:solidFill>
                  <a:srgbClr val="1E1E1C"/>
                </a:solidFill>
                <a:latin typeface="Arial"/>
                <a:cs typeface="Arial"/>
              </a:rPr>
              <a:t>videos</a:t>
            </a:r>
            <a:r>
              <a:rPr lang="ro-RO" sz="2400" dirty="0">
                <a:solidFill>
                  <a:srgbClr val="1E1E1C"/>
                </a:solidFill>
                <a:latin typeface="Arial"/>
                <a:cs typeface="Arial"/>
              </a:rPr>
              <a:t>) </a:t>
            </a:r>
            <a:r>
              <a:rPr lang="ro-RO" sz="2400" dirty="0" err="1">
                <a:solidFill>
                  <a:srgbClr val="1E1E1C"/>
                </a:solidFill>
                <a:latin typeface="Arial"/>
                <a:cs typeface="Arial"/>
              </a:rPr>
              <a:t>does</a:t>
            </a:r>
            <a:r>
              <a:rPr lang="ro-RO" sz="2400" dirty="0">
                <a:solidFill>
                  <a:srgbClr val="1E1E1C"/>
                </a:solidFill>
                <a:latin typeface="Arial"/>
                <a:cs typeface="Arial"/>
              </a:rPr>
              <a:t> </a:t>
            </a:r>
            <a:r>
              <a:rPr lang="ro-RO" sz="2400" spc="-15" dirty="0" err="1">
                <a:solidFill>
                  <a:srgbClr val="1E1E1C"/>
                </a:solidFill>
                <a:latin typeface="Arial"/>
                <a:cs typeface="Arial"/>
              </a:rPr>
              <a:t>n</a:t>
            </a:r>
            <a:r>
              <a:rPr lang="ro-RO" sz="2400" dirty="0" err="1">
                <a:solidFill>
                  <a:srgbClr val="1E1E1C"/>
                </a:solidFill>
                <a:latin typeface="Arial"/>
                <a:cs typeface="Arial"/>
              </a:rPr>
              <a:t>ot</a:t>
            </a:r>
            <a:r>
              <a:rPr lang="ro-RO" sz="2400" dirty="0">
                <a:solidFill>
                  <a:srgbClr val="1E1E1C"/>
                </a:solidFill>
                <a:latin typeface="Arial"/>
                <a:cs typeface="Arial"/>
              </a:rPr>
              <a:t> reflect </a:t>
            </a:r>
            <a:r>
              <a:rPr lang="ro-RO" sz="2400" dirty="0" err="1">
                <a:solidFill>
                  <a:srgbClr val="1E1E1C"/>
                </a:solidFill>
                <a:latin typeface="Arial"/>
                <a:cs typeface="Arial"/>
              </a:rPr>
              <a:t>the</a:t>
            </a:r>
            <a:r>
              <a:rPr lang="ro-RO" sz="2400" spc="-15" dirty="0">
                <a:solidFill>
                  <a:srgbClr val="1E1E1C"/>
                </a:solidFill>
                <a:latin typeface="Arial"/>
                <a:cs typeface="Arial"/>
              </a:rPr>
              <a:t> </a:t>
            </a:r>
            <a:r>
              <a:rPr lang="ro-RO" sz="2400" dirty="0" err="1">
                <a:solidFill>
                  <a:srgbClr val="1E1E1C"/>
                </a:solidFill>
                <a:latin typeface="Arial"/>
                <a:cs typeface="Arial"/>
              </a:rPr>
              <a:t>o</a:t>
            </a:r>
            <a:r>
              <a:rPr lang="ro-RO" sz="2400" spc="-85" dirty="0" err="1">
                <a:solidFill>
                  <a:srgbClr val="1E1E1C"/>
                </a:solidFill>
                <a:latin typeface="Arial"/>
                <a:cs typeface="Arial"/>
              </a:rPr>
              <a:t>f</a:t>
            </a:r>
            <a:r>
              <a:rPr lang="ro-RO" sz="2400" dirty="0" err="1">
                <a:solidFill>
                  <a:srgbClr val="1E1E1C"/>
                </a:solidFill>
                <a:latin typeface="Arial"/>
                <a:cs typeface="Arial"/>
              </a:rPr>
              <a:t>ficial</a:t>
            </a:r>
            <a:r>
              <a:rPr lang="ro-RO" sz="2400" dirty="0">
                <a:solidFill>
                  <a:srgbClr val="1E1E1C"/>
                </a:solidFill>
                <a:latin typeface="Arial"/>
                <a:cs typeface="Arial"/>
              </a:rPr>
              <a:t> </a:t>
            </a:r>
            <a:r>
              <a:rPr lang="ro-RO" sz="2400" dirty="0" err="1">
                <a:solidFill>
                  <a:srgbClr val="1E1E1C"/>
                </a:solidFill>
                <a:latin typeface="Arial"/>
                <a:cs typeface="Arial"/>
              </a:rPr>
              <a:t>opinion</a:t>
            </a:r>
            <a:r>
              <a:rPr lang="ro-RO" sz="2400" dirty="0">
                <a:solidFill>
                  <a:srgbClr val="1E1E1C"/>
                </a:solidFill>
                <a:latin typeface="Arial"/>
                <a:cs typeface="Arial"/>
              </a:rPr>
              <a:t> of</a:t>
            </a:r>
            <a:r>
              <a:rPr lang="ro-RO" sz="2400" spc="-15" dirty="0">
                <a:solidFill>
                  <a:srgbClr val="1E1E1C"/>
                </a:solidFill>
                <a:latin typeface="Arial"/>
                <a:cs typeface="Arial"/>
              </a:rPr>
              <a:t> </a:t>
            </a:r>
            <a:r>
              <a:rPr lang="ro-RO" sz="2400" dirty="0" err="1">
                <a:solidFill>
                  <a:srgbClr val="1E1E1C"/>
                </a:solidFill>
                <a:latin typeface="Arial"/>
                <a:cs typeface="Arial"/>
              </a:rPr>
              <a:t>the</a:t>
            </a:r>
            <a:r>
              <a:rPr lang="ro-RO" sz="2400" dirty="0">
                <a:solidFill>
                  <a:srgbClr val="1E1E1C"/>
                </a:solidFill>
                <a:latin typeface="Arial"/>
                <a:cs typeface="Arial"/>
              </a:rPr>
              <a:t> </a:t>
            </a:r>
            <a:r>
              <a:rPr lang="ro-RO" sz="2400" dirty="0" err="1">
                <a:solidFill>
                  <a:srgbClr val="1E1E1C"/>
                </a:solidFill>
                <a:latin typeface="Arial"/>
                <a:cs typeface="Arial"/>
              </a:rPr>
              <a:t>Programme</a:t>
            </a:r>
            <a:r>
              <a:rPr lang="ro-RO" sz="2400" dirty="0">
                <a:solidFill>
                  <a:srgbClr val="1E1E1C"/>
                </a:solidFill>
                <a:latin typeface="Arial"/>
                <a:cs typeface="Arial"/>
              </a:rPr>
              <a:t> Operat</a:t>
            </a:r>
            <a:r>
              <a:rPr lang="ro-RO" sz="2400" spc="-15" dirty="0">
                <a:solidFill>
                  <a:srgbClr val="1E1E1C"/>
                </a:solidFill>
                <a:latin typeface="Arial"/>
                <a:cs typeface="Arial"/>
              </a:rPr>
              <a:t>o</a:t>
            </a:r>
            <a:r>
              <a:rPr lang="ro-RO" sz="2400" spc="-245" dirty="0">
                <a:solidFill>
                  <a:srgbClr val="1E1E1C"/>
                </a:solidFill>
                <a:latin typeface="Arial"/>
                <a:cs typeface="Arial"/>
              </a:rPr>
              <a:t>r</a:t>
            </a:r>
            <a:r>
              <a:rPr lang="ro-RO" sz="2400" dirty="0">
                <a:solidFill>
                  <a:srgbClr val="1E1E1C"/>
                </a:solidFill>
                <a:latin typeface="Arial"/>
                <a:cs typeface="Arial"/>
              </a:rPr>
              <a:t>, </a:t>
            </a:r>
            <a:r>
              <a:rPr lang="ro-RO" sz="2400" dirty="0" err="1">
                <a:solidFill>
                  <a:srgbClr val="1E1E1C"/>
                </a:solidFill>
                <a:latin typeface="Arial"/>
                <a:cs typeface="Arial"/>
              </a:rPr>
              <a:t>the</a:t>
            </a:r>
            <a:r>
              <a:rPr lang="ro-RO" sz="2400" dirty="0">
                <a:solidFill>
                  <a:srgbClr val="1E1E1C"/>
                </a:solidFill>
                <a:latin typeface="Arial"/>
                <a:cs typeface="Arial"/>
              </a:rPr>
              <a:t> N</a:t>
            </a:r>
            <a:r>
              <a:rPr lang="ro-RO" sz="2400" spc="-20" dirty="0">
                <a:solidFill>
                  <a:srgbClr val="1E1E1C"/>
                </a:solidFill>
                <a:latin typeface="Arial"/>
                <a:cs typeface="Arial"/>
              </a:rPr>
              <a:t>a</a:t>
            </a:r>
            <a:r>
              <a:rPr lang="ro-RO" sz="2400" dirty="0">
                <a:solidFill>
                  <a:srgbClr val="1E1E1C"/>
                </a:solidFill>
                <a:latin typeface="Arial"/>
                <a:cs typeface="Arial"/>
              </a:rPr>
              <a:t>tional C</a:t>
            </a:r>
            <a:r>
              <a:rPr lang="ro-RO" sz="2400" spc="-15" dirty="0">
                <a:solidFill>
                  <a:srgbClr val="1E1E1C"/>
                </a:solidFill>
                <a:latin typeface="Arial"/>
                <a:cs typeface="Arial"/>
              </a:rPr>
              <a:t>o</a:t>
            </a:r>
            <a:r>
              <a:rPr lang="ro-RO" sz="2400" dirty="0">
                <a:solidFill>
                  <a:srgbClr val="1E1E1C"/>
                </a:solidFill>
                <a:latin typeface="Arial"/>
                <a:cs typeface="Arial"/>
              </a:rPr>
              <a:t>ntact </a:t>
            </a:r>
            <a:r>
              <a:rPr lang="ro-RO" sz="2400" spc="-15" dirty="0">
                <a:solidFill>
                  <a:srgbClr val="1E1E1C"/>
                </a:solidFill>
                <a:latin typeface="Arial"/>
                <a:cs typeface="Arial"/>
              </a:rPr>
              <a:t>P</a:t>
            </a:r>
            <a:r>
              <a:rPr lang="ro-RO" sz="2400" dirty="0">
                <a:solidFill>
                  <a:srgbClr val="1E1E1C"/>
                </a:solidFill>
                <a:latin typeface="Arial"/>
                <a:cs typeface="Arial"/>
              </a:rPr>
              <a:t>oint </a:t>
            </a:r>
            <a:r>
              <a:rPr lang="ro-RO" sz="2400" dirty="0" err="1">
                <a:solidFill>
                  <a:srgbClr val="1E1E1C"/>
                </a:solidFill>
                <a:latin typeface="Arial"/>
                <a:cs typeface="Arial"/>
              </a:rPr>
              <a:t>a</a:t>
            </a:r>
            <a:r>
              <a:rPr lang="ro-RO" sz="2400" spc="-15" dirty="0" err="1">
                <a:solidFill>
                  <a:srgbClr val="1E1E1C"/>
                </a:solidFill>
                <a:latin typeface="Arial"/>
                <a:cs typeface="Arial"/>
              </a:rPr>
              <a:t>n</a:t>
            </a:r>
            <a:r>
              <a:rPr lang="ro-RO" sz="2400" dirty="0" err="1">
                <a:solidFill>
                  <a:srgbClr val="1E1E1C"/>
                </a:solidFill>
                <a:latin typeface="Arial"/>
                <a:cs typeface="Arial"/>
              </a:rPr>
              <a:t>d</a:t>
            </a:r>
            <a:r>
              <a:rPr lang="ro-RO" sz="2400" dirty="0">
                <a:solidFill>
                  <a:srgbClr val="1E1E1C"/>
                </a:solidFill>
                <a:latin typeface="Arial"/>
                <a:cs typeface="Arial"/>
              </a:rPr>
              <a:t> </a:t>
            </a:r>
            <a:r>
              <a:rPr lang="ro-RO" sz="2400" dirty="0" err="1">
                <a:solidFill>
                  <a:srgbClr val="1E1E1C"/>
                </a:solidFill>
                <a:latin typeface="Arial"/>
                <a:cs typeface="Arial"/>
              </a:rPr>
              <a:t>the</a:t>
            </a:r>
            <a:r>
              <a:rPr lang="ro-RO" sz="2400" spc="-15" dirty="0">
                <a:solidFill>
                  <a:srgbClr val="1E1E1C"/>
                </a:solidFill>
                <a:latin typeface="Arial"/>
                <a:cs typeface="Arial"/>
              </a:rPr>
              <a:t> </a:t>
            </a:r>
            <a:r>
              <a:rPr lang="ro-RO" sz="2400" dirty="0">
                <a:solidFill>
                  <a:srgbClr val="1E1E1C"/>
                </a:solidFill>
                <a:latin typeface="Arial"/>
                <a:cs typeface="Arial"/>
              </a:rPr>
              <a:t>Financial</a:t>
            </a:r>
            <a:r>
              <a:rPr lang="ro-RO" sz="2400" spc="-15" dirty="0">
                <a:solidFill>
                  <a:srgbClr val="1E1E1C"/>
                </a:solidFill>
                <a:latin typeface="Arial"/>
                <a:cs typeface="Arial"/>
              </a:rPr>
              <a:t> </a:t>
            </a:r>
            <a:r>
              <a:rPr lang="ro-RO" sz="2400" dirty="0" err="1">
                <a:solidFill>
                  <a:srgbClr val="1E1E1C"/>
                </a:solidFill>
                <a:latin typeface="Arial"/>
                <a:cs typeface="Arial"/>
              </a:rPr>
              <a:t>Mecha</a:t>
            </a:r>
            <a:r>
              <a:rPr lang="ro-RO" sz="2400" spc="-15" dirty="0" err="1">
                <a:solidFill>
                  <a:srgbClr val="1E1E1C"/>
                </a:solidFill>
                <a:latin typeface="Arial"/>
                <a:cs typeface="Arial"/>
              </a:rPr>
              <a:t>n</a:t>
            </a:r>
            <a:r>
              <a:rPr lang="ro-RO" sz="2400" dirty="0" err="1">
                <a:solidFill>
                  <a:srgbClr val="1E1E1C"/>
                </a:solidFill>
                <a:latin typeface="Arial"/>
                <a:cs typeface="Arial"/>
              </a:rPr>
              <a:t>ism</a:t>
            </a:r>
            <a:r>
              <a:rPr lang="ro-RO" sz="2400" dirty="0">
                <a:solidFill>
                  <a:srgbClr val="1E1E1C"/>
                </a:solidFill>
                <a:latin typeface="Arial"/>
                <a:cs typeface="Arial"/>
              </a:rPr>
              <a:t> O</a:t>
            </a:r>
            <a:r>
              <a:rPr lang="ro-RO" sz="2400" spc="-85" dirty="0">
                <a:solidFill>
                  <a:srgbClr val="1E1E1C"/>
                </a:solidFill>
                <a:latin typeface="Arial"/>
                <a:cs typeface="Arial"/>
              </a:rPr>
              <a:t>f</a:t>
            </a:r>
            <a:r>
              <a:rPr lang="ro-RO" sz="2400" dirty="0">
                <a:solidFill>
                  <a:srgbClr val="1E1E1C"/>
                </a:solidFill>
                <a:latin typeface="Arial"/>
                <a:cs typeface="Arial"/>
              </a:rPr>
              <a:t>fice. </a:t>
            </a:r>
            <a:r>
              <a:rPr lang="ro-RO" sz="2400" dirty="0" err="1">
                <a:solidFill>
                  <a:srgbClr val="1E1E1C"/>
                </a:solidFill>
                <a:latin typeface="Arial"/>
                <a:cs typeface="Arial"/>
              </a:rPr>
              <a:t>Responsibility</a:t>
            </a:r>
            <a:r>
              <a:rPr lang="ro-RO" sz="2400" dirty="0">
                <a:solidFill>
                  <a:srgbClr val="1E1E1C"/>
                </a:solidFill>
                <a:latin typeface="Arial"/>
                <a:cs typeface="Arial"/>
              </a:rPr>
              <a:t> f</a:t>
            </a:r>
            <a:r>
              <a:rPr lang="ro-RO" sz="2400" spc="-15" dirty="0">
                <a:solidFill>
                  <a:srgbClr val="1E1E1C"/>
                </a:solidFill>
                <a:latin typeface="Arial"/>
                <a:cs typeface="Arial"/>
              </a:rPr>
              <a:t>o</a:t>
            </a:r>
            <a:r>
              <a:rPr lang="ro-RO" sz="2400" dirty="0">
                <a:solidFill>
                  <a:srgbClr val="1E1E1C"/>
                </a:solidFill>
                <a:latin typeface="Arial"/>
                <a:cs typeface="Arial"/>
              </a:rPr>
              <a:t>r </a:t>
            </a:r>
            <a:r>
              <a:rPr lang="ro-RO" sz="2400" dirty="0" err="1">
                <a:solidFill>
                  <a:srgbClr val="1E1E1C"/>
                </a:solidFill>
                <a:latin typeface="Arial"/>
                <a:cs typeface="Arial"/>
              </a:rPr>
              <a:t>the</a:t>
            </a:r>
            <a:r>
              <a:rPr lang="ro-RO" sz="2400" dirty="0">
                <a:solidFill>
                  <a:srgbClr val="1E1E1C"/>
                </a:solidFill>
                <a:latin typeface="Arial"/>
                <a:cs typeface="Arial"/>
              </a:rPr>
              <a:t> </a:t>
            </a:r>
            <a:r>
              <a:rPr lang="ro-RO" sz="2400" dirty="0" err="1">
                <a:solidFill>
                  <a:srgbClr val="1E1E1C"/>
                </a:solidFill>
                <a:latin typeface="Arial"/>
                <a:cs typeface="Arial"/>
              </a:rPr>
              <a:t>information</a:t>
            </a:r>
            <a:r>
              <a:rPr lang="ro-RO" sz="2400" dirty="0">
                <a:solidFill>
                  <a:srgbClr val="1E1E1C"/>
                </a:solidFill>
                <a:latin typeface="Arial"/>
                <a:cs typeface="Arial"/>
              </a:rPr>
              <a:t> </a:t>
            </a:r>
            <a:r>
              <a:rPr lang="ro-RO" sz="2400" spc="-15" dirty="0" err="1">
                <a:solidFill>
                  <a:srgbClr val="1E1E1C"/>
                </a:solidFill>
                <a:latin typeface="Arial"/>
                <a:cs typeface="Arial"/>
              </a:rPr>
              <a:t>a</a:t>
            </a:r>
            <a:r>
              <a:rPr lang="ro-RO" sz="2400" dirty="0" err="1">
                <a:solidFill>
                  <a:srgbClr val="1E1E1C"/>
                </a:solidFill>
                <a:latin typeface="Arial"/>
                <a:cs typeface="Arial"/>
              </a:rPr>
              <a:t>nd</a:t>
            </a:r>
            <a:r>
              <a:rPr lang="ro-RO" sz="2400" dirty="0">
                <a:solidFill>
                  <a:srgbClr val="1E1E1C"/>
                </a:solidFill>
                <a:latin typeface="Arial"/>
                <a:cs typeface="Arial"/>
              </a:rPr>
              <a:t> </a:t>
            </a:r>
            <a:r>
              <a:rPr lang="ro-RO" sz="2400" dirty="0" err="1">
                <a:solidFill>
                  <a:srgbClr val="1E1E1C"/>
                </a:solidFill>
                <a:latin typeface="Arial"/>
                <a:cs typeface="Arial"/>
              </a:rPr>
              <a:t>views</a:t>
            </a:r>
            <a:r>
              <a:rPr lang="ro-RO" sz="2400" dirty="0">
                <a:solidFill>
                  <a:srgbClr val="1E1E1C"/>
                </a:solidFill>
                <a:latin typeface="Arial"/>
                <a:cs typeface="Arial"/>
              </a:rPr>
              <a:t> </a:t>
            </a:r>
            <a:r>
              <a:rPr lang="ro-RO" sz="2400" dirty="0" err="1">
                <a:solidFill>
                  <a:srgbClr val="1E1E1C"/>
                </a:solidFill>
                <a:latin typeface="Arial"/>
                <a:cs typeface="Arial"/>
              </a:rPr>
              <a:t>expressed</a:t>
            </a:r>
            <a:r>
              <a:rPr lang="ro-RO" sz="2400" dirty="0">
                <a:solidFill>
                  <a:srgbClr val="1E1E1C"/>
                </a:solidFill>
                <a:latin typeface="Arial"/>
                <a:cs typeface="Arial"/>
              </a:rPr>
              <a:t> </a:t>
            </a:r>
            <a:r>
              <a:rPr lang="ro-RO" sz="2400" dirty="0" err="1">
                <a:solidFill>
                  <a:srgbClr val="1E1E1C"/>
                </a:solidFill>
                <a:latin typeface="Arial"/>
                <a:cs typeface="Arial"/>
              </a:rPr>
              <a:t>therein</a:t>
            </a:r>
            <a:r>
              <a:rPr lang="ro-RO" sz="2400" dirty="0">
                <a:solidFill>
                  <a:srgbClr val="1E1E1C"/>
                </a:solidFill>
                <a:latin typeface="Arial"/>
                <a:cs typeface="Arial"/>
              </a:rPr>
              <a:t> </a:t>
            </a:r>
            <a:r>
              <a:rPr lang="ro-RO" sz="2400" dirty="0" err="1">
                <a:solidFill>
                  <a:srgbClr val="1E1E1C"/>
                </a:solidFill>
                <a:latin typeface="Arial"/>
                <a:cs typeface="Arial"/>
              </a:rPr>
              <a:t>lies</a:t>
            </a:r>
            <a:r>
              <a:rPr lang="ro-RO" sz="2400" dirty="0">
                <a:solidFill>
                  <a:srgbClr val="1E1E1C"/>
                </a:solidFill>
                <a:latin typeface="Arial"/>
                <a:cs typeface="Arial"/>
              </a:rPr>
              <a:t> </a:t>
            </a:r>
            <a:r>
              <a:rPr lang="ro-RO" sz="2400" dirty="0" err="1">
                <a:solidFill>
                  <a:srgbClr val="1E1E1C"/>
                </a:solidFill>
                <a:latin typeface="Arial"/>
                <a:cs typeface="Arial"/>
              </a:rPr>
              <a:t>entirely</a:t>
            </a:r>
            <a:r>
              <a:rPr lang="ro-RO" sz="2400" dirty="0">
                <a:solidFill>
                  <a:srgbClr val="1E1E1C"/>
                </a:solidFill>
                <a:latin typeface="Arial"/>
                <a:cs typeface="Arial"/>
              </a:rPr>
              <a:t> </a:t>
            </a:r>
            <a:r>
              <a:rPr lang="ro-RO" sz="2400" dirty="0" err="1">
                <a:solidFill>
                  <a:srgbClr val="1E1E1C"/>
                </a:solidFill>
                <a:latin typeface="Arial"/>
                <a:cs typeface="Arial"/>
              </a:rPr>
              <a:t>with</a:t>
            </a:r>
            <a:r>
              <a:rPr lang="ro-RO" sz="2400" spc="-15" dirty="0">
                <a:solidFill>
                  <a:srgbClr val="1E1E1C"/>
                </a:solidFill>
                <a:latin typeface="Arial"/>
                <a:cs typeface="Arial"/>
              </a:rPr>
              <a:t> </a:t>
            </a:r>
            <a:r>
              <a:rPr lang="ro-RO" sz="2400" dirty="0" err="1">
                <a:solidFill>
                  <a:srgbClr val="1E1E1C"/>
                </a:solidFill>
                <a:latin typeface="Arial"/>
                <a:cs typeface="Arial"/>
              </a:rPr>
              <a:t>the</a:t>
            </a:r>
            <a:r>
              <a:rPr lang="ro-RO" sz="2400" dirty="0">
                <a:solidFill>
                  <a:srgbClr val="1E1E1C"/>
                </a:solidFill>
                <a:latin typeface="Arial"/>
                <a:cs typeface="Arial"/>
              </a:rPr>
              <a:t> </a:t>
            </a:r>
            <a:r>
              <a:rPr lang="ro-RO" sz="2400" dirty="0" err="1">
                <a:solidFill>
                  <a:srgbClr val="1E1E1C"/>
                </a:solidFill>
                <a:latin typeface="Arial"/>
                <a:cs typeface="Arial"/>
              </a:rPr>
              <a:t>aut</a:t>
            </a:r>
            <a:r>
              <a:rPr lang="ro-RO" sz="2400" spc="-15" dirty="0" err="1">
                <a:solidFill>
                  <a:srgbClr val="1E1E1C"/>
                </a:solidFill>
                <a:latin typeface="Arial"/>
                <a:cs typeface="Arial"/>
              </a:rPr>
              <a:t>h</a:t>
            </a:r>
            <a:r>
              <a:rPr lang="ro-RO" sz="2400" dirty="0" err="1">
                <a:solidFill>
                  <a:srgbClr val="1E1E1C"/>
                </a:solidFill>
                <a:latin typeface="Arial"/>
                <a:cs typeface="Arial"/>
              </a:rPr>
              <a:t>or</a:t>
            </a:r>
            <a:r>
              <a:rPr lang="ro-RO" sz="2400" dirty="0">
                <a:solidFill>
                  <a:srgbClr val="1E1E1C"/>
                </a:solidFill>
                <a:latin typeface="Arial"/>
                <a:cs typeface="Arial"/>
              </a:rPr>
              <a:t>(s).</a:t>
            </a:r>
            <a:endParaRPr lang="ro-RO" sz="2400" dirty="0">
              <a:latin typeface="Arial"/>
              <a:cs typeface="Arial"/>
            </a:endParaRPr>
          </a:p>
          <a:p>
            <a:endParaRPr lang="ro-RO" sz="2400" dirty="0"/>
          </a:p>
        </p:txBody>
      </p:sp>
      <p:sp>
        <p:nvSpPr>
          <p:cNvPr id="4" name="Footer Placeholder 4">
            <a:extLst>
              <a:ext uri="{FF2B5EF4-FFF2-40B4-BE49-F238E27FC236}">
                <a16:creationId xmlns:a16="http://schemas.microsoft.com/office/drawing/2014/main" id="{F4EE6A7D-0F43-4048-B6CB-EB75B47DCECF}"/>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1198196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035CE20F-50A3-ED47-A8DD-9D174EEFC98C}"/>
              </a:ext>
            </a:extLst>
          </p:cNvPr>
          <p:cNvGraphicFramePr>
            <a:graphicFrameLocks noGrp="1"/>
          </p:cNvGraphicFramePr>
          <p:nvPr>
            <p:ph idx="1"/>
            <p:extLst>
              <p:ext uri="{D42A27DB-BD31-4B8C-83A1-F6EECF244321}">
                <p14:modId xmlns:p14="http://schemas.microsoft.com/office/powerpoint/2010/main" val="3486865513"/>
              </p:ext>
            </p:extLst>
          </p:nvPr>
        </p:nvGraphicFramePr>
        <p:xfrm>
          <a:off x="3747450" y="805814"/>
          <a:ext cx="7998347" cy="5246195"/>
        </p:xfrm>
        <a:graphic>
          <a:graphicData uri="http://schemas.openxmlformats.org/drawingml/2006/table">
            <a:tbl>
              <a:tblPr firstRow="1" firstCol="1" bandRow="1">
                <a:tableStyleId>{5C22544A-7EE6-4342-B048-85BDC9FD1C3A}</a:tableStyleId>
              </a:tblPr>
              <a:tblGrid>
                <a:gridCol w="1546056">
                  <a:extLst>
                    <a:ext uri="{9D8B030D-6E8A-4147-A177-3AD203B41FA5}">
                      <a16:colId xmlns:a16="http://schemas.microsoft.com/office/drawing/2014/main" val="3073112070"/>
                    </a:ext>
                  </a:extLst>
                </a:gridCol>
                <a:gridCol w="4503315">
                  <a:extLst>
                    <a:ext uri="{9D8B030D-6E8A-4147-A177-3AD203B41FA5}">
                      <a16:colId xmlns:a16="http://schemas.microsoft.com/office/drawing/2014/main" val="3978073955"/>
                    </a:ext>
                  </a:extLst>
                </a:gridCol>
                <a:gridCol w="1948976">
                  <a:extLst>
                    <a:ext uri="{9D8B030D-6E8A-4147-A177-3AD203B41FA5}">
                      <a16:colId xmlns:a16="http://schemas.microsoft.com/office/drawing/2014/main" val="2210860463"/>
                    </a:ext>
                  </a:extLst>
                </a:gridCol>
              </a:tblGrid>
              <a:tr h="320966">
                <a:tc>
                  <a:txBody>
                    <a:bodyPr/>
                    <a:lstStyle/>
                    <a:p>
                      <a:pPr algn="ctr">
                        <a:lnSpc>
                          <a:spcPct val="115000"/>
                        </a:lnSpc>
                        <a:spcAft>
                          <a:spcPts val="0"/>
                        </a:spcAft>
                      </a:pPr>
                      <a:r>
                        <a:rPr lang="en-US" sz="1800" dirty="0">
                          <a:solidFill>
                            <a:schemeClr val="bg2">
                              <a:lumMod val="90000"/>
                            </a:schemeClr>
                          </a:solidFill>
                          <a:effectLst/>
                        </a:rPr>
                        <a:t>Indicators</a:t>
                      </a:r>
                      <a:endParaRPr lang="ro-RO" sz="1800" dirty="0">
                        <a:solidFill>
                          <a:schemeClr val="bg2">
                            <a:lumMod val="9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solidFill>
                            <a:schemeClr val="bg2">
                              <a:lumMod val="90000"/>
                            </a:schemeClr>
                          </a:solidFill>
                          <a:effectLst/>
                        </a:rPr>
                        <a:t>Measurement</a:t>
                      </a:r>
                      <a:endParaRPr lang="ro-RO" sz="1800" dirty="0">
                        <a:solidFill>
                          <a:schemeClr val="bg2">
                            <a:lumMod val="9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solidFill>
                            <a:schemeClr val="bg2">
                              <a:lumMod val="90000"/>
                            </a:schemeClr>
                          </a:solidFill>
                          <a:effectLst/>
                        </a:rPr>
                        <a:t>Responsible</a:t>
                      </a:r>
                      <a:endParaRPr lang="ro-RO" sz="1800" dirty="0">
                        <a:solidFill>
                          <a:schemeClr val="bg2">
                            <a:lumMod val="9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4006945"/>
                  </a:ext>
                </a:extLst>
              </a:tr>
              <a:tr h="618246">
                <a:tc>
                  <a:txBody>
                    <a:bodyPr/>
                    <a:lstStyle/>
                    <a:p>
                      <a:pPr algn="ctr">
                        <a:lnSpc>
                          <a:spcPct val="115000"/>
                        </a:lnSpc>
                        <a:spcAft>
                          <a:spcPts val="0"/>
                        </a:spcAft>
                      </a:pPr>
                      <a:r>
                        <a:rPr lang="en-US" sz="1800">
                          <a:effectLst/>
                        </a:rPr>
                        <a:t>website access </a:t>
                      </a:r>
                      <a:endParaRPr lang="ro-RO"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dirty="0">
                          <a:effectLst/>
                        </a:rPr>
                        <a:t>300 - 500</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rowSpan="3">
                  <a:txBody>
                    <a:bodyPr/>
                    <a:lstStyle/>
                    <a:p>
                      <a:pPr algn="ctr">
                        <a:lnSpc>
                          <a:spcPct val="115000"/>
                        </a:lnSpc>
                        <a:spcAft>
                          <a:spcPts val="0"/>
                        </a:spcAft>
                      </a:pPr>
                      <a:r>
                        <a:rPr lang="en-US" sz="1800" dirty="0">
                          <a:effectLst/>
                        </a:rPr>
                        <a:t>UoM  </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sz="1800" dirty="0">
                          <a:effectLst/>
                        </a:rPr>
                        <a:t> coordinates</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62661248"/>
                  </a:ext>
                </a:extLst>
              </a:tr>
              <a:tr h="843339">
                <a:tc>
                  <a:txBody>
                    <a:bodyPr/>
                    <a:lstStyle/>
                    <a:p>
                      <a:pPr algn="ctr">
                        <a:lnSpc>
                          <a:spcPct val="115000"/>
                        </a:lnSpc>
                        <a:spcAft>
                          <a:spcPts val="0"/>
                        </a:spcAft>
                      </a:pPr>
                      <a:r>
                        <a:rPr lang="en-US" sz="1800" dirty="0">
                          <a:effectLst/>
                        </a:rPr>
                        <a:t>subscriptions / engagement</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dirty="0">
                          <a:effectLst/>
                        </a:rPr>
                        <a:t>3% - 5% rate of subscribers</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pPr algn="ctr">
                        <a:lnSpc>
                          <a:spcPct val="115000"/>
                        </a:lnSpc>
                        <a:spcAft>
                          <a:spcPts val="0"/>
                        </a:spcAft>
                      </a:pP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97001380"/>
                  </a:ext>
                </a:extLst>
              </a:tr>
              <a:tr h="320966">
                <a:tc>
                  <a:txBody>
                    <a:bodyPr/>
                    <a:lstStyle/>
                    <a:p>
                      <a:pPr algn="ctr">
                        <a:lnSpc>
                          <a:spcPct val="115000"/>
                        </a:lnSpc>
                        <a:spcAft>
                          <a:spcPts val="0"/>
                        </a:spcAft>
                      </a:pPr>
                      <a:r>
                        <a:rPr lang="en-US" sz="1800" dirty="0">
                          <a:effectLst/>
                        </a:rPr>
                        <a:t>newsletters</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dirty="0">
                          <a:effectLst/>
                        </a:rPr>
                        <a:t>2</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pPr algn="ctr">
                        <a:lnSpc>
                          <a:spcPct val="115000"/>
                        </a:lnSpc>
                        <a:spcAft>
                          <a:spcPts val="0"/>
                        </a:spcAft>
                      </a:pP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31007640"/>
                  </a:ext>
                </a:extLst>
              </a:tr>
              <a:tr h="843339">
                <a:tc rowSpan="2">
                  <a:txBody>
                    <a:bodyPr/>
                    <a:lstStyle/>
                    <a:p>
                      <a:pPr algn="ctr">
                        <a:lnSpc>
                          <a:spcPct val="115000"/>
                        </a:lnSpc>
                        <a:spcAft>
                          <a:spcPts val="0"/>
                        </a:spcAft>
                      </a:pPr>
                      <a:r>
                        <a:rPr lang="en-US" sz="1800" dirty="0">
                          <a:effectLst/>
                        </a:rPr>
                        <a:t>multiplier event </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dirty="0">
                          <a:effectLst/>
                        </a:rPr>
                        <a:t>100  - 150 participants</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800" dirty="0">
                          <a:effectLst/>
                        </a:rPr>
                        <a:t>1 -  UoM </a:t>
                      </a:r>
                    </a:p>
                    <a:p>
                      <a:pPr algn="ctr">
                        <a:lnSpc>
                          <a:spcPct val="115000"/>
                        </a:lnSpc>
                        <a:spcAft>
                          <a:spcPts val="0"/>
                        </a:spcAft>
                      </a:pPr>
                      <a:r>
                        <a:rPr lang="en-US" sz="1800" dirty="0">
                          <a:effectLst/>
                        </a:rPr>
                        <a:t>2 - MVNIA, SNSPA</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88088973"/>
                  </a:ext>
                </a:extLst>
              </a:tr>
              <a:tr h="25843">
                <a:tc vMerge="1">
                  <a:txBody>
                    <a:bodyPr/>
                    <a:lstStyle/>
                    <a:p>
                      <a:endParaRPr lang="en-US"/>
                    </a:p>
                  </a:txBody>
                  <a:tcPr/>
                </a:tc>
                <a:tc rowSpan="2">
                  <a:txBody>
                    <a:bodyPr/>
                    <a:lstStyle/>
                    <a:p>
                      <a:pPr marL="0" algn="ctr" defTabSz="914400" rtl="0" eaLnBrk="1" latinLnBrk="0" hangingPunct="1">
                        <a:lnSpc>
                          <a:spcPct val="115000"/>
                        </a:lnSpc>
                        <a:spcAft>
                          <a:spcPts val="0"/>
                        </a:spcAft>
                      </a:pPr>
                      <a:r>
                        <a:rPr lang="en-US"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minimum of </a:t>
                      </a:r>
                      <a:r>
                        <a:rPr lang="en-US" sz="1800" kern="120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participants number</a:t>
                      </a:r>
                      <a:endParaRPr lang="ro-RO"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marL="0" algn="ctr" defTabSz="914400" rtl="0" eaLnBrk="1" latinLnBrk="0" hangingPunct="1">
                        <a:lnSpc>
                          <a:spcPct val="115000"/>
                        </a:lnSpc>
                        <a:spcAft>
                          <a:spcPts val="0"/>
                        </a:spcAft>
                      </a:pPr>
                      <a:r>
                        <a:rPr lang="en-US"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partner in charge with organization</a:t>
                      </a:r>
                      <a:endParaRPr lang="ro-RO" sz="1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962897">
                <a:tc>
                  <a:txBody>
                    <a:bodyPr/>
                    <a:lstStyle/>
                    <a:p>
                      <a:pPr algn="ctr">
                        <a:lnSpc>
                          <a:spcPct val="115000"/>
                        </a:lnSpc>
                        <a:spcAft>
                          <a:spcPts val="0"/>
                        </a:spcAft>
                      </a:pP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disemminated</a:t>
                      </a: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printed</a:t>
                      </a:r>
                      <a:r>
                        <a:rPr lang="en-US" sz="1800" baseline="0" dirty="0">
                          <a:effectLst/>
                          <a:latin typeface="Calibri" panose="020F0502020204030204" pitchFamily="34" charset="0"/>
                          <a:ea typeface="Times New Roman" panose="02020603050405020304" pitchFamily="18" charset="0"/>
                          <a:cs typeface="Times New Roman" panose="02020603050405020304" pitchFamily="18" charset="0"/>
                        </a:rPr>
                        <a:t> materials</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655244">
                <a:tc>
                  <a:txBody>
                    <a:bodyPr/>
                    <a:lstStyle/>
                    <a:p>
                      <a:pPr algn="ctr">
                        <a:lnSpc>
                          <a:spcPct val="115000"/>
                        </a:lnSpc>
                        <a:spcAft>
                          <a:spcPts val="0"/>
                        </a:spcAft>
                      </a:pPr>
                      <a:r>
                        <a:rPr lang="en-US" sz="1800">
                          <a:effectLst/>
                        </a:rPr>
                        <a:t>academic presence </a:t>
                      </a:r>
                      <a:endParaRPr lang="ro-RO"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dirty="0">
                          <a:effectLst/>
                        </a:rPr>
                        <a:t>minimum 1 article published in a scientific journal</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15000"/>
                        </a:lnSpc>
                        <a:spcAft>
                          <a:spcPts val="0"/>
                        </a:spcAft>
                      </a:pPr>
                      <a:r>
                        <a:rPr lang="en-GB" sz="1800" dirty="0">
                          <a:effectLst/>
                        </a:rPr>
                        <a:t>all partners collaboration and contribution</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sz="1800" dirty="0">
                          <a:effectLst/>
                        </a:rPr>
                        <a:t> </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67987580"/>
                  </a:ext>
                </a:extLst>
              </a:tr>
              <a:tr h="655355">
                <a:tc>
                  <a:txBody>
                    <a:bodyPr/>
                    <a:lstStyle/>
                    <a:p>
                      <a:pPr algn="ctr">
                        <a:lnSpc>
                          <a:spcPct val="115000"/>
                        </a:lnSpc>
                        <a:spcAft>
                          <a:spcPts val="0"/>
                        </a:spcAft>
                      </a:pPr>
                      <a:r>
                        <a:rPr lang="en-US" sz="1800" dirty="0">
                          <a:effectLst/>
                        </a:rPr>
                        <a:t>international conference </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800" dirty="0">
                          <a:effectLst/>
                        </a:rPr>
                        <a:t>minimum of 1 - </a:t>
                      </a:r>
                      <a:r>
                        <a:rPr lang="en-GB" sz="1800" dirty="0">
                          <a:effectLst/>
                        </a:rPr>
                        <a:t>presentation of the Project</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pPr algn="ctr">
                        <a:lnSpc>
                          <a:spcPct val="115000"/>
                        </a:lnSpc>
                        <a:spcAft>
                          <a:spcPts val="0"/>
                        </a:spcAft>
                      </a:pP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29414087"/>
                  </a:ext>
                </a:extLst>
              </a:tr>
            </a:tbl>
          </a:graphicData>
        </a:graphic>
      </p:graphicFrame>
      <p:sp>
        <p:nvSpPr>
          <p:cNvPr id="6" name="Title 1">
            <a:extLst>
              <a:ext uri="{FF2B5EF4-FFF2-40B4-BE49-F238E27FC236}">
                <a16:creationId xmlns:a16="http://schemas.microsoft.com/office/drawing/2014/main" id="{5B5B33E7-A72F-2F4A-BA46-6E8E2D3FADA1}"/>
              </a:ext>
            </a:extLst>
          </p:cNvPr>
          <p:cNvSpPr txBox="1">
            <a:spLocks/>
          </p:cNvSpPr>
          <p:nvPr/>
        </p:nvSpPr>
        <p:spPr>
          <a:xfrm>
            <a:off x="0" y="2109978"/>
            <a:ext cx="3068765" cy="13144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ro-RO" dirty="0">
                <a:solidFill>
                  <a:schemeClr val="bg2"/>
                </a:solidFill>
              </a:rPr>
              <a:t>DISSEMINATION</a:t>
            </a:r>
            <a:br>
              <a:rPr lang="ro-RO" dirty="0">
                <a:solidFill>
                  <a:schemeClr val="bg2"/>
                </a:solidFill>
              </a:rPr>
            </a:br>
            <a:r>
              <a:rPr lang="ro-RO" dirty="0">
                <a:solidFill>
                  <a:schemeClr val="bg2"/>
                </a:solidFill>
              </a:rPr>
              <a:t>STRATEGY</a:t>
            </a:r>
            <a:br>
              <a:rPr lang="ro-RO" dirty="0">
                <a:solidFill>
                  <a:srgbClr val="002060"/>
                </a:solidFill>
              </a:rPr>
            </a:br>
            <a:br>
              <a:rPr lang="ro-RO" dirty="0">
                <a:solidFill>
                  <a:srgbClr val="002060"/>
                </a:solidFill>
              </a:rPr>
            </a:br>
            <a:r>
              <a:rPr lang="ro-RO" dirty="0">
                <a:solidFill>
                  <a:srgbClr val="FFC000"/>
                </a:solidFill>
              </a:rPr>
              <a:t>EVALUATION</a:t>
            </a:r>
            <a:br>
              <a:rPr lang="ro-RO" dirty="0">
                <a:solidFill>
                  <a:srgbClr val="FFC000"/>
                </a:solidFill>
              </a:rPr>
            </a:br>
            <a:endParaRPr lang="ro-RO" dirty="0">
              <a:solidFill>
                <a:srgbClr val="002060"/>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630" y="3959257"/>
            <a:ext cx="1548674" cy="158370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Footer Placeholder 4">
            <a:extLst>
              <a:ext uri="{FF2B5EF4-FFF2-40B4-BE49-F238E27FC236}">
                <a16:creationId xmlns:a16="http://schemas.microsoft.com/office/drawing/2014/main" id="{3264BD6D-1710-4C98-A543-0A6704C935E2}"/>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444527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6B78C-05B1-9B46-91AD-FC7496730B57}"/>
              </a:ext>
            </a:extLst>
          </p:cNvPr>
          <p:cNvSpPr>
            <a:spLocks noGrp="1"/>
          </p:cNvSpPr>
          <p:nvPr>
            <p:ph type="title"/>
          </p:nvPr>
        </p:nvSpPr>
        <p:spPr/>
        <p:txBody>
          <a:bodyPr/>
          <a:lstStyle/>
          <a:p>
            <a:r>
              <a:rPr lang="ro-RO" dirty="0" err="1"/>
              <a:t>After</a:t>
            </a:r>
            <a:r>
              <a:rPr lang="ro-RO" dirty="0"/>
              <a:t> </a:t>
            </a:r>
            <a:r>
              <a:rPr lang="ro-RO" dirty="0" err="1"/>
              <a:t>meeting</a:t>
            </a:r>
            <a:r>
              <a:rPr lang="ro-RO" dirty="0"/>
              <a:t> </a:t>
            </a:r>
            <a:r>
              <a:rPr lang="ro-RO" dirty="0" err="1"/>
              <a:t>documents</a:t>
            </a:r>
            <a:endParaRPr lang="ro-RO" dirty="0"/>
          </a:p>
        </p:txBody>
      </p:sp>
      <p:sp>
        <p:nvSpPr>
          <p:cNvPr id="3" name="Content Placeholder 2">
            <a:extLst>
              <a:ext uri="{FF2B5EF4-FFF2-40B4-BE49-F238E27FC236}">
                <a16:creationId xmlns:a16="http://schemas.microsoft.com/office/drawing/2014/main" id="{681F37CA-6BDF-494E-9BFF-BA1C1A492585}"/>
              </a:ext>
            </a:extLst>
          </p:cNvPr>
          <p:cNvSpPr>
            <a:spLocks noGrp="1"/>
          </p:cNvSpPr>
          <p:nvPr>
            <p:ph idx="1"/>
          </p:nvPr>
        </p:nvSpPr>
        <p:spPr/>
        <p:txBody>
          <a:bodyPr>
            <a:normAutofit/>
          </a:bodyPr>
          <a:lstStyle/>
          <a:p>
            <a:pPr marL="0" indent="0" algn="just">
              <a:buNone/>
            </a:pPr>
            <a:r>
              <a:rPr lang="ro-RO" sz="3600" b="1" dirty="0"/>
              <a:t>The </a:t>
            </a:r>
            <a:r>
              <a:rPr lang="ro-RO" sz="3600" b="1" dirty="0" err="1"/>
              <a:t>following</a:t>
            </a:r>
            <a:r>
              <a:rPr lang="ro-RO" sz="3600" b="1" dirty="0"/>
              <a:t> </a:t>
            </a:r>
            <a:r>
              <a:rPr lang="ro-RO" sz="3600" b="1" dirty="0" err="1"/>
              <a:t>drafts</a:t>
            </a:r>
            <a:r>
              <a:rPr lang="ro-RO" sz="3600" b="1" dirty="0"/>
              <a:t> </a:t>
            </a:r>
            <a:r>
              <a:rPr lang="ro-RO" sz="3600" b="1" dirty="0" err="1"/>
              <a:t>will</a:t>
            </a:r>
            <a:r>
              <a:rPr lang="ro-RO" sz="3600" b="1" dirty="0"/>
              <a:t> </a:t>
            </a:r>
            <a:r>
              <a:rPr lang="ro-RO" sz="3600" b="1" dirty="0" err="1"/>
              <a:t>be</a:t>
            </a:r>
            <a:r>
              <a:rPr lang="ro-RO" sz="3600" b="1" dirty="0"/>
              <a:t> </a:t>
            </a:r>
            <a:r>
              <a:rPr lang="ro-RO" sz="3600" b="1" dirty="0" err="1"/>
              <a:t>provided</a:t>
            </a:r>
            <a:r>
              <a:rPr lang="ro-RO" sz="3600" b="1" dirty="0"/>
              <a:t> </a:t>
            </a:r>
            <a:r>
              <a:rPr lang="ro-RO" sz="3600" b="1" dirty="0" err="1"/>
              <a:t>to</a:t>
            </a:r>
            <a:r>
              <a:rPr lang="ro-RO" sz="3600" b="1" dirty="0"/>
              <a:t> </a:t>
            </a:r>
            <a:r>
              <a:rPr lang="ro-RO" sz="3600" b="1" dirty="0" err="1"/>
              <a:t>UoM</a:t>
            </a:r>
            <a:r>
              <a:rPr lang="ro-RO" sz="3600" b="1" dirty="0"/>
              <a:t>:</a:t>
            </a:r>
          </a:p>
          <a:p>
            <a:pPr marL="1187450" indent="-457200" algn="just">
              <a:buFont typeface="Courier New" panose="02070309020205020404" pitchFamily="49" charset="0"/>
              <a:buChar char="o"/>
            </a:pPr>
            <a:r>
              <a:rPr lang="ro-RO" sz="3200" dirty="0" err="1"/>
              <a:t>Dissemination</a:t>
            </a:r>
            <a:r>
              <a:rPr lang="ro-RO" sz="3200" dirty="0"/>
              <a:t> </a:t>
            </a:r>
            <a:r>
              <a:rPr lang="ro-RO" sz="3200" dirty="0" err="1"/>
              <a:t>Strategy</a:t>
            </a:r>
            <a:endParaRPr lang="ro-RO" sz="3200" dirty="0"/>
          </a:p>
          <a:p>
            <a:pPr marL="1187450" indent="-457200" algn="just">
              <a:buFont typeface="Courier New" panose="02070309020205020404" pitchFamily="49" charset="0"/>
              <a:buChar char="o"/>
            </a:pPr>
            <a:r>
              <a:rPr lang="ro-RO" sz="3200" dirty="0" err="1"/>
              <a:t>Dissemination</a:t>
            </a:r>
            <a:r>
              <a:rPr lang="ro-RO" sz="3200" dirty="0"/>
              <a:t> Plan</a:t>
            </a:r>
          </a:p>
          <a:p>
            <a:pPr marL="0" indent="0" algn="just">
              <a:buNone/>
            </a:pPr>
            <a:r>
              <a:rPr lang="ro-RO" sz="3200" dirty="0"/>
              <a:t>in </a:t>
            </a:r>
            <a:r>
              <a:rPr lang="ro-RO" sz="3200" dirty="0" err="1"/>
              <a:t>order</a:t>
            </a:r>
            <a:r>
              <a:rPr lang="ro-RO" sz="3200" dirty="0"/>
              <a:t> </a:t>
            </a:r>
            <a:r>
              <a:rPr lang="ro-RO" sz="3200" dirty="0" err="1"/>
              <a:t>to</a:t>
            </a:r>
            <a:r>
              <a:rPr lang="ro-RO" sz="3200" dirty="0"/>
              <a:t> </a:t>
            </a:r>
            <a:r>
              <a:rPr lang="ro-RO" sz="3200" dirty="0" err="1"/>
              <a:t>be</a:t>
            </a:r>
            <a:r>
              <a:rPr lang="ro-RO" sz="3200" dirty="0"/>
              <a:t> </a:t>
            </a:r>
            <a:r>
              <a:rPr lang="ro-RO" sz="3200" dirty="0" err="1"/>
              <a:t>debated</a:t>
            </a:r>
            <a:r>
              <a:rPr lang="ro-RO" sz="3200" dirty="0"/>
              <a:t>, </a:t>
            </a:r>
            <a:r>
              <a:rPr lang="ro-RO" sz="3200" dirty="0" err="1"/>
              <a:t>agreed</a:t>
            </a:r>
            <a:r>
              <a:rPr lang="ro-RO" sz="3200" dirty="0"/>
              <a:t> </a:t>
            </a:r>
            <a:r>
              <a:rPr lang="ro-RO" sz="3200" dirty="0" err="1"/>
              <a:t>upon</a:t>
            </a:r>
            <a:r>
              <a:rPr lang="ro-RO" sz="3200" dirty="0"/>
              <a:t> </a:t>
            </a:r>
            <a:r>
              <a:rPr lang="ro-RO" sz="3200" dirty="0" err="1"/>
              <a:t>and</a:t>
            </a:r>
            <a:r>
              <a:rPr lang="ro-RO" sz="3200" dirty="0"/>
              <a:t> </a:t>
            </a:r>
            <a:r>
              <a:rPr lang="ro-RO" sz="3200" dirty="0" err="1"/>
              <a:t>shared</a:t>
            </a:r>
            <a:r>
              <a:rPr lang="ro-RO" sz="3200" dirty="0"/>
              <a:t> </a:t>
            </a:r>
            <a:r>
              <a:rPr lang="ro-RO" sz="3200" dirty="0" err="1"/>
              <a:t>to</a:t>
            </a:r>
            <a:r>
              <a:rPr lang="ro-RO" sz="3200" dirty="0"/>
              <a:t> </a:t>
            </a:r>
            <a:r>
              <a:rPr lang="ro-RO" sz="3200" dirty="0" err="1"/>
              <a:t>the</a:t>
            </a:r>
            <a:r>
              <a:rPr lang="ro-RO" sz="3200" dirty="0"/>
              <a:t> </a:t>
            </a:r>
            <a:r>
              <a:rPr lang="ro-RO" sz="3200" dirty="0" err="1"/>
              <a:t>responsible</a:t>
            </a:r>
            <a:r>
              <a:rPr lang="ro-RO" sz="3200" dirty="0"/>
              <a:t> </a:t>
            </a:r>
            <a:r>
              <a:rPr lang="ro-RO" sz="3200" dirty="0" err="1"/>
              <a:t>partners</a:t>
            </a:r>
            <a:r>
              <a:rPr lang="ro-RO" sz="3200" dirty="0"/>
              <a:t> for </a:t>
            </a:r>
            <a:r>
              <a:rPr lang="ro-RO" sz="3200" dirty="0" err="1"/>
              <a:t>implementation</a:t>
            </a:r>
            <a:endParaRPr lang="ro-RO" sz="3200" dirty="0"/>
          </a:p>
        </p:txBody>
      </p:sp>
      <p:sp>
        <p:nvSpPr>
          <p:cNvPr id="4" name="Footer Placeholder 4">
            <a:extLst>
              <a:ext uri="{FF2B5EF4-FFF2-40B4-BE49-F238E27FC236}">
                <a16:creationId xmlns:a16="http://schemas.microsoft.com/office/drawing/2014/main" id="{F04823DC-3E82-4704-98A4-3F6B39C03927}"/>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3035295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A519E25-6E3C-0D49-99F4-19977E03D3DC}"/>
              </a:ext>
            </a:extLst>
          </p:cNvPr>
          <p:cNvSpPr txBox="1">
            <a:spLocks/>
          </p:cNvSpPr>
          <p:nvPr/>
        </p:nvSpPr>
        <p:spPr>
          <a:xfrm>
            <a:off x="9115718" y="1857080"/>
            <a:ext cx="2784019" cy="1964078"/>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5900" kern="1200" spc="-100" baseline="0">
                <a:solidFill>
                  <a:srgbClr val="FFFFFF"/>
                </a:solidFill>
                <a:latin typeface="+mj-lt"/>
                <a:ea typeface="+mj-ea"/>
                <a:cs typeface="+mj-cs"/>
              </a:defRPr>
            </a:lvl1pPr>
          </a:lstStyle>
          <a:p>
            <a:pPr algn="ctr">
              <a:lnSpc>
                <a:spcPct val="200000"/>
              </a:lnSpc>
            </a:pPr>
            <a:r>
              <a:rPr lang="ro-RO" sz="2400" b="1" dirty="0" err="1">
                <a:solidFill>
                  <a:srgbClr val="C00000"/>
                </a:solidFill>
              </a:rPr>
              <a:t>Dissemination</a:t>
            </a:r>
            <a:r>
              <a:rPr lang="ro-RO" sz="2400" b="1" dirty="0">
                <a:solidFill>
                  <a:srgbClr val="C00000"/>
                </a:solidFill>
              </a:rPr>
              <a:t> </a:t>
            </a:r>
            <a:r>
              <a:rPr lang="ro-RO" sz="2400" b="1" dirty="0" err="1">
                <a:solidFill>
                  <a:srgbClr val="C00000"/>
                </a:solidFill>
              </a:rPr>
              <a:t>assistant</a:t>
            </a:r>
            <a:endParaRPr lang="ro-RO" sz="2400" b="1" dirty="0">
              <a:solidFill>
                <a:srgbClr val="C00000"/>
              </a:solidFill>
            </a:endParaRPr>
          </a:p>
          <a:p>
            <a:pPr algn="ctr">
              <a:lnSpc>
                <a:spcPct val="200000"/>
              </a:lnSpc>
            </a:pPr>
            <a:r>
              <a:rPr lang="ro-RO" sz="2400" b="1" dirty="0">
                <a:solidFill>
                  <a:srgbClr val="C00000"/>
                </a:solidFill>
              </a:rPr>
              <a:t>Gabriela </a:t>
            </a:r>
            <a:r>
              <a:rPr lang="ro-RO" sz="2400" b="1" dirty="0" err="1">
                <a:solidFill>
                  <a:srgbClr val="C00000"/>
                </a:solidFill>
              </a:rPr>
              <a:t>Conțu</a:t>
            </a:r>
            <a:r>
              <a:rPr lang="ro-RO" sz="2400" b="1" dirty="0">
                <a:solidFill>
                  <a:srgbClr val="C00000"/>
                </a:solidFill>
              </a:rPr>
              <a:t> (MVNIA)</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8685" y="1732518"/>
            <a:ext cx="3571875" cy="3810000"/>
          </a:xfrm>
          <a:prstGeom prst="rect">
            <a:avLst/>
          </a:prstGeom>
        </p:spPr>
      </p:pic>
      <p:sp>
        <p:nvSpPr>
          <p:cNvPr id="6" name="Rectangle 5"/>
          <p:cNvSpPr/>
          <p:nvPr/>
        </p:nvSpPr>
        <p:spPr>
          <a:xfrm>
            <a:off x="1824882" y="2574961"/>
            <a:ext cx="2923665" cy="342389"/>
          </a:xfrm>
          <a:prstGeom prst="rect">
            <a:avLst/>
          </a:prstGeom>
          <a:noFill/>
        </p:spPr>
        <p:txBody>
          <a:bodyPr wrap="none" lIns="91440" tIns="45720" rIns="91440" bIns="45720">
            <a:prstTxWarp prst="textArchUp">
              <a:avLst/>
            </a:prstTxWarp>
            <a:spAutoFit/>
          </a:bodyPr>
          <a:lstStyle/>
          <a:p>
            <a:pPr algn="ctr"/>
            <a:r>
              <a:rPr lang="en-US" sz="3000" dirty="0" err="1">
                <a:ln w="22225">
                  <a:solidFill>
                    <a:schemeClr val="accent2"/>
                  </a:solidFill>
                  <a:prstDash val="solid"/>
                </a:ln>
                <a:solidFill>
                  <a:schemeClr val="accent2">
                    <a:lumMod val="40000"/>
                    <a:lumOff val="60000"/>
                  </a:schemeClr>
                </a:solidFill>
              </a:rPr>
              <a:t>Takk</a:t>
            </a:r>
            <a:r>
              <a:rPr lang="ro-RO" sz="3000" dirty="0">
                <a:ln w="22225">
                  <a:solidFill>
                    <a:schemeClr val="accent2"/>
                  </a:solidFill>
                  <a:prstDash val="solid"/>
                </a:ln>
                <a:solidFill>
                  <a:schemeClr val="accent2">
                    <a:lumMod val="40000"/>
                    <a:lumOff val="60000"/>
                  </a:schemeClr>
                </a:solidFill>
              </a:rPr>
              <a:t>!</a:t>
            </a:r>
            <a:endParaRPr lang="en-US" sz="3000" dirty="0">
              <a:ln w="22225">
                <a:solidFill>
                  <a:schemeClr val="accent2"/>
                </a:solidFill>
                <a:prstDash val="solid"/>
              </a:ln>
              <a:solidFill>
                <a:schemeClr val="accent2">
                  <a:lumMod val="40000"/>
                  <a:lumOff val="60000"/>
                </a:schemeClr>
              </a:solidFill>
            </a:endParaRPr>
          </a:p>
        </p:txBody>
      </p:sp>
      <p:sp>
        <p:nvSpPr>
          <p:cNvPr id="7" name="Rectangle 6"/>
          <p:cNvSpPr/>
          <p:nvPr/>
        </p:nvSpPr>
        <p:spPr>
          <a:xfrm>
            <a:off x="2451997" y="3989593"/>
            <a:ext cx="2923665" cy="342389"/>
          </a:xfrm>
          <a:prstGeom prst="rect">
            <a:avLst/>
          </a:prstGeom>
          <a:noFill/>
        </p:spPr>
        <p:txBody>
          <a:bodyPr wrap="none" lIns="91440" tIns="45720" rIns="91440" bIns="45720">
            <a:prstTxWarp prst="textArchUp">
              <a:avLst/>
            </a:prstTxWarp>
            <a:spAutoFit/>
          </a:bodyPr>
          <a:lstStyle/>
          <a:p>
            <a:pPr algn="ctr"/>
            <a:r>
              <a:rPr lang="en-US" sz="3000" dirty="0" err="1">
                <a:ln w="22225">
                  <a:solidFill>
                    <a:schemeClr val="accent2"/>
                  </a:solidFill>
                  <a:prstDash val="solid"/>
                </a:ln>
                <a:solidFill>
                  <a:schemeClr val="accent2">
                    <a:lumMod val="40000"/>
                    <a:lumOff val="60000"/>
                  </a:schemeClr>
                </a:solidFill>
              </a:rPr>
              <a:t>Grazzi</a:t>
            </a:r>
            <a:r>
              <a:rPr lang="el-GR" sz="3000" dirty="0">
                <a:ln w="22225">
                  <a:solidFill>
                    <a:schemeClr val="accent2"/>
                  </a:solidFill>
                  <a:prstDash val="solid"/>
                </a:ln>
                <a:solidFill>
                  <a:schemeClr val="accent2">
                    <a:lumMod val="40000"/>
                    <a:lumOff val="60000"/>
                  </a:schemeClr>
                </a:solidFill>
              </a:rPr>
              <a:t>!</a:t>
            </a:r>
            <a:endParaRPr lang="en-US" sz="3000" dirty="0">
              <a:ln w="22225">
                <a:solidFill>
                  <a:schemeClr val="accent2"/>
                </a:solidFill>
                <a:prstDash val="solid"/>
              </a:ln>
              <a:solidFill>
                <a:schemeClr val="accent2">
                  <a:lumMod val="40000"/>
                  <a:lumOff val="60000"/>
                </a:schemeClr>
              </a:solidFill>
            </a:endParaRPr>
          </a:p>
        </p:txBody>
      </p:sp>
      <p:sp>
        <p:nvSpPr>
          <p:cNvPr id="8" name="Rectangle 7"/>
          <p:cNvSpPr/>
          <p:nvPr/>
        </p:nvSpPr>
        <p:spPr>
          <a:xfrm>
            <a:off x="1353694" y="3322509"/>
            <a:ext cx="2923665" cy="342389"/>
          </a:xfrm>
          <a:prstGeom prst="rect">
            <a:avLst/>
          </a:prstGeom>
          <a:noFill/>
        </p:spPr>
        <p:txBody>
          <a:bodyPr wrap="none" lIns="91440" tIns="45720" rIns="91440" bIns="45720">
            <a:prstTxWarp prst="textArchUp">
              <a:avLst/>
            </a:prstTxWarp>
            <a:spAutoFit/>
          </a:bodyPr>
          <a:lstStyle/>
          <a:p>
            <a:pPr algn="ctr"/>
            <a:r>
              <a:rPr lang="en-US" sz="3000" dirty="0" err="1">
                <a:ln w="22225">
                  <a:solidFill>
                    <a:schemeClr val="accent2"/>
                  </a:solidFill>
                  <a:prstDash val="solid"/>
                </a:ln>
                <a:solidFill>
                  <a:schemeClr val="accent2">
                    <a:lumMod val="40000"/>
                    <a:lumOff val="60000"/>
                  </a:schemeClr>
                </a:solidFill>
              </a:rPr>
              <a:t>Mul</a:t>
            </a:r>
            <a:r>
              <a:rPr lang="ro-RO" sz="3000" dirty="0">
                <a:ln w="22225">
                  <a:solidFill>
                    <a:schemeClr val="accent2"/>
                  </a:solidFill>
                  <a:prstDash val="solid"/>
                </a:ln>
                <a:solidFill>
                  <a:schemeClr val="accent2">
                    <a:lumMod val="40000"/>
                    <a:lumOff val="60000"/>
                  </a:schemeClr>
                </a:solidFill>
              </a:rPr>
              <a:t>ț</a:t>
            </a:r>
            <a:r>
              <a:rPr lang="en-US" sz="3000" dirty="0" err="1">
                <a:ln w="22225">
                  <a:solidFill>
                    <a:schemeClr val="accent2"/>
                  </a:solidFill>
                  <a:prstDash val="solid"/>
                </a:ln>
                <a:solidFill>
                  <a:schemeClr val="accent2">
                    <a:lumMod val="40000"/>
                    <a:lumOff val="60000"/>
                  </a:schemeClr>
                </a:solidFill>
              </a:rPr>
              <a:t>umesc</a:t>
            </a:r>
            <a:r>
              <a:rPr lang="en-US" sz="3000" dirty="0">
                <a:ln w="22225">
                  <a:solidFill>
                    <a:schemeClr val="accent2"/>
                  </a:solidFill>
                  <a:prstDash val="solid"/>
                </a:ln>
                <a:solidFill>
                  <a:schemeClr val="accent2">
                    <a:lumMod val="40000"/>
                    <a:lumOff val="60000"/>
                  </a:schemeClr>
                </a:solidFill>
              </a:rPr>
              <a:t>!</a:t>
            </a:r>
          </a:p>
        </p:txBody>
      </p:sp>
      <p:sp>
        <p:nvSpPr>
          <p:cNvPr id="9" name="Footer Placeholder 4">
            <a:extLst>
              <a:ext uri="{FF2B5EF4-FFF2-40B4-BE49-F238E27FC236}">
                <a16:creationId xmlns:a16="http://schemas.microsoft.com/office/drawing/2014/main" id="{3E4F77AB-F18F-4EB2-89C8-F32C389ADE78}"/>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827988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C33AB4-9B31-174A-968B-7F4C62BA0ED8}"/>
              </a:ext>
            </a:extLst>
          </p:cNvPr>
          <p:cNvSpPr>
            <a:spLocks noGrp="1"/>
          </p:cNvSpPr>
          <p:nvPr>
            <p:ph idx="1"/>
          </p:nvPr>
        </p:nvSpPr>
        <p:spPr>
          <a:xfrm>
            <a:off x="4026430" y="864108"/>
            <a:ext cx="7315200" cy="5120640"/>
          </a:xfrm>
        </p:spPr>
        <p:txBody>
          <a:bodyPr>
            <a:normAutofit lnSpcReduction="10000"/>
          </a:bodyPr>
          <a:lstStyle/>
          <a:p>
            <a:pPr marL="0" lvl="0" indent="0">
              <a:buNone/>
            </a:pPr>
            <a:r>
              <a:rPr lang="en-GB" sz="2800" b="1" dirty="0"/>
              <a:t>ILN Grants</a:t>
            </a:r>
          </a:p>
          <a:p>
            <a:pPr lvl="0"/>
            <a:r>
              <a:rPr lang="en-GB" sz="2800" dirty="0"/>
              <a:t>the logo will appear on the left upper side of all materials;</a:t>
            </a:r>
            <a:endParaRPr lang="ro-RO" sz="2800" dirty="0"/>
          </a:p>
          <a:p>
            <a:pPr lvl="0"/>
            <a:r>
              <a:rPr lang="en-GB" sz="2800" dirty="0"/>
              <a:t>the slogan (”Working together for a green, competitive and </a:t>
            </a:r>
            <a:r>
              <a:rPr lang="en-GB" sz="2800" dirty="0" err="1"/>
              <a:t>incusive</a:t>
            </a:r>
            <a:r>
              <a:rPr lang="en-GB" sz="2800" dirty="0"/>
              <a:t> Europe”) will appear in the footer of all materials.</a:t>
            </a:r>
          </a:p>
          <a:p>
            <a:pPr lvl="0"/>
            <a:endParaRPr lang="en-GB" sz="2800" dirty="0"/>
          </a:p>
          <a:p>
            <a:pPr marL="0" lvl="0" indent="0">
              <a:buNone/>
            </a:pPr>
            <a:r>
              <a:rPr lang="en-GB" sz="2800" b="1" dirty="0"/>
              <a:t>THESEUS Project</a:t>
            </a:r>
            <a:endParaRPr lang="ro-RO" sz="2800" b="1" dirty="0"/>
          </a:p>
          <a:p>
            <a:pPr lvl="0"/>
            <a:r>
              <a:rPr lang="en-GB" sz="2800" dirty="0"/>
              <a:t>the Project logo will appear on the right upper side of all materials;</a:t>
            </a:r>
            <a:endParaRPr lang="ro-RO" sz="2800" dirty="0"/>
          </a:p>
          <a:p>
            <a:pPr lvl="0"/>
            <a:r>
              <a:rPr lang="en-GB" sz="2800" dirty="0"/>
              <a:t>the logos of the partners will appear in the footer of all materials.</a:t>
            </a:r>
            <a:endParaRPr lang="ro-RO" sz="2800" dirty="0"/>
          </a:p>
          <a:p>
            <a:endParaRPr lang="ro-RO" sz="2800" dirty="0"/>
          </a:p>
        </p:txBody>
      </p:sp>
      <p:sp>
        <p:nvSpPr>
          <p:cNvPr id="4" name="Title 1">
            <a:extLst>
              <a:ext uri="{FF2B5EF4-FFF2-40B4-BE49-F238E27FC236}">
                <a16:creationId xmlns:a16="http://schemas.microsoft.com/office/drawing/2014/main" id="{51BF4ACA-0038-D244-A4FF-A06A3C0AA64C}"/>
              </a:ext>
            </a:extLst>
          </p:cNvPr>
          <p:cNvSpPr>
            <a:spLocks noGrp="1"/>
          </p:cNvSpPr>
          <p:nvPr>
            <p:ph type="title"/>
          </p:nvPr>
        </p:nvSpPr>
        <p:spPr>
          <a:xfrm>
            <a:off x="140541" y="1049189"/>
            <a:ext cx="2974133" cy="2375239"/>
          </a:xfrm>
        </p:spPr>
        <p:txBody>
          <a:bodyPr>
            <a:normAutofit fontScale="90000"/>
          </a:bodyPr>
          <a:lstStyle/>
          <a:p>
            <a:r>
              <a:rPr lang="ro-RO" sz="6000" b="1" dirty="0">
                <a:solidFill>
                  <a:srgbClr val="FFC000"/>
                </a:solidFill>
              </a:rPr>
              <a:t>VISUAL IDENTITY</a:t>
            </a:r>
            <a:br>
              <a:rPr lang="ro-RO" sz="6000" b="1" dirty="0">
                <a:solidFill>
                  <a:srgbClr val="FFC000"/>
                </a:solidFill>
              </a:rPr>
            </a:br>
            <a:r>
              <a:rPr lang="ro-RO" sz="6000" b="1" dirty="0" err="1">
                <a:solidFill>
                  <a:srgbClr val="FF0000"/>
                </a:solidFill>
              </a:rPr>
              <a:t>rules</a:t>
            </a:r>
            <a:endParaRPr lang="ro-RO" sz="6000" b="1" dirty="0">
              <a:solidFill>
                <a:srgbClr val="FF0000"/>
              </a:solidFill>
            </a:endParaRPr>
          </a:p>
        </p:txBody>
      </p:sp>
      <p:sp>
        <p:nvSpPr>
          <p:cNvPr id="5" name="TextBox 4">
            <a:extLst>
              <a:ext uri="{FF2B5EF4-FFF2-40B4-BE49-F238E27FC236}">
                <a16:creationId xmlns:a16="http://schemas.microsoft.com/office/drawing/2014/main" id="{D6EE946E-E64A-3549-9C78-0A37DD65DE69}"/>
              </a:ext>
            </a:extLst>
          </p:cNvPr>
          <p:cNvSpPr txBox="1"/>
          <p:nvPr/>
        </p:nvSpPr>
        <p:spPr>
          <a:xfrm rot="5400000">
            <a:off x="11089775" y="3439786"/>
            <a:ext cx="1835118" cy="369332"/>
          </a:xfrm>
          <a:prstGeom prst="rect">
            <a:avLst/>
          </a:prstGeom>
          <a:noFill/>
        </p:spPr>
        <p:txBody>
          <a:bodyPr wrap="none" rtlCol="0">
            <a:spAutoFit/>
          </a:bodyPr>
          <a:lstStyle/>
          <a:p>
            <a:r>
              <a:rPr lang="en-GB" dirty="0">
                <a:solidFill>
                  <a:schemeClr val="bg2">
                    <a:lumMod val="50000"/>
                  </a:schemeClr>
                </a:solidFill>
              </a:rPr>
              <a:t>online and offline</a:t>
            </a:r>
            <a:endParaRPr lang="ro-RO" dirty="0">
              <a:solidFill>
                <a:schemeClr val="bg2">
                  <a:lumMod val="50000"/>
                </a:schemeClr>
              </a:solidFill>
            </a:endParaRPr>
          </a:p>
        </p:txBody>
      </p:sp>
      <p:sp>
        <p:nvSpPr>
          <p:cNvPr id="7" name="TextBox 6">
            <a:extLst>
              <a:ext uri="{FF2B5EF4-FFF2-40B4-BE49-F238E27FC236}">
                <a16:creationId xmlns:a16="http://schemas.microsoft.com/office/drawing/2014/main" id="{F4400F49-A4C5-CE42-9257-E7043D1909C9}"/>
              </a:ext>
            </a:extLst>
          </p:cNvPr>
          <p:cNvSpPr txBox="1"/>
          <p:nvPr/>
        </p:nvSpPr>
        <p:spPr>
          <a:xfrm rot="20621503">
            <a:off x="7836799" y="3146654"/>
            <a:ext cx="1835118" cy="369332"/>
          </a:xfrm>
          <a:prstGeom prst="rect">
            <a:avLst/>
          </a:prstGeom>
          <a:noFill/>
          <a:effectLst>
            <a:glow rad="1803400">
              <a:srgbClr val="00B0F0">
                <a:alpha val="7000"/>
              </a:srgbClr>
            </a:glow>
          </a:effectLst>
        </p:spPr>
        <p:txBody>
          <a:bodyPr wrap="none" rtlCol="0">
            <a:spAutoFit/>
          </a:bodyPr>
          <a:lstStyle/>
          <a:p>
            <a:r>
              <a:rPr lang="en-GB" dirty="0">
                <a:solidFill>
                  <a:srgbClr val="FF0000"/>
                </a:solidFill>
              </a:rPr>
              <a:t>online and offline</a:t>
            </a:r>
            <a:endParaRPr lang="ro-RO" dirty="0">
              <a:solidFill>
                <a:srgbClr val="FF0000"/>
              </a:solidFill>
            </a:endParaRPr>
          </a:p>
        </p:txBody>
      </p:sp>
      <p:sp>
        <p:nvSpPr>
          <p:cNvPr id="8" name="TextBox 7">
            <a:extLst>
              <a:ext uri="{FF2B5EF4-FFF2-40B4-BE49-F238E27FC236}">
                <a16:creationId xmlns:a16="http://schemas.microsoft.com/office/drawing/2014/main" id="{CEF94031-ADC3-894B-9C82-7699D6764EED}"/>
              </a:ext>
            </a:extLst>
          </p:cNvPr>
          <p:cNvSpPr txBox="1"/>
          <p:nvPr/>
        </p:nvSpPr>
        <p:spPr>
          <a:xfrm rot="20686555">
            <a:off x="8902741" y="3360950"/>
            <a:ext cx="1835118" cy="369332"/>
          </a:xfrm>
          <a:prstGeom prst="rect">
            <a:avLst/>
          </a:prstGeom>
          <a:noFill/>
          <a:effectLst>
            <a:glow rad="1803400">
              <a:srgbClr val="00B0F0">
                <a:alpha val="7000"/>
              </a:srgbClr>
            </a:glow>
          </a:effectLst>
        </p:spPr>
        <p:txBody>
          <a:bodyPr wrap="none" rtlCol="0">
            <a:spAutoFit/>
          </a:bodyPr>
          <a:lstStyle/>
          <a:p>
            <a:r>
              <a:rPr lang="en-GB" dirty="0">
                <a:solidFill>
                  <a:srgbClr val="00B050"/>
                </a:solidFill>
              </a:rPr>
              <a:t>online and offline</a:t>
            </a:r>
            <a:endParaRPr lang="ro-RO" dirty="0">
              <a:solidFill>
                <a:srgbClr val="00B050"/>
              </a:solidFill>
            </a:endParaRPr>
          </a:p>
        </p:txBody>
      </p:sp>
      <p:sp>
        <p:nvSpPr>
          <p:cNvPr id="10" name="TextBox 9">
            <a:extLst>
              <a:ext uri="{FF2B5EF4-FFF2-40B4-BE49-F238E27FC236}">
                <a16:creationId xmlns:a16="http://schemas.microsoft.com/office/drawing/2014/main" id="{D1DC0DD6-7831-9249-A74F-A26E19B91FF9}"/>
              </a:ext>
            </a:extLst>
          </p:cNvPr>
          <p:cNvSpPr txBox="1"/>
          <p:nvPr/>
        </p:nvSpPr>
        <p:spPr>
          <a:xfrm rot="20722725">
            <a:off x="9837202" y="3581546"/>
            <a:ext cx="1835118" cy="369332"/>
          </a:xfrm>
          <a:prstGeom prst="rect">
            <a:avLst/>
          </a:prstGeom>
          <a:noFill/>
          <a:effectLst>
            <a:glow rad="1803400">
              <a:srgbClr val="00B0F0">
                <a:alpha val="7000"/>
              </a:srgbClr>
            </a:glow>
          </a:effectLst>
        </p:spPr>
        <p:txBody>
          <a:bodyPr wrap="none" rtlCol="0">
            <a:spAutoFit/>
          </a:bodyPr>
          <a:lstStyle/>
          <a:p>
            <a:r>
              <a:rPr lang="en-GB" dirty="0">
                <a:solidFill>
                  <a:srgbClr val="FFC000"/>
                </a:solidFill>
              </a:rPr>
              <a:t>online and offline</a:t>
            </a:r>
            <a:endParaRPr lang="ro-RO" dirty="0">
              <a:solidFill>
                <a:srgbClr val="FFC000"/>
              </a:solidFill>
            </a:endParaRPr>
          </a:p>
        </p:txBody>
      </p:sp>
      <p:sp>
        <p:nvSpPr>
          <p:cNvPr id="9" name="Footer Placeholder 4">
            <a:extLst>
              <a:ext uri="{FF2B5EF4-FFF2-40B4-BE49-F238E27FC236}">
                <a16:creationId xmlns:a16="http://schemas.microsoft.com/office/drawing/2014/main" id="{BE62F540-7AD1-4B5E-9D00-9BF40FFDA1BA}"/>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3447306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7C9EB-9AA5-D141-98D7-8BF512139F9E}"/>
              </a:ext>
            </a:extLst>
          </p:cNvPr>
          <p:cNvSpPr>
            <a:spLocks noGrp="1"/>
          </p:cNvSpPr>
          <p:nvPr>
            <p:ph type="title"/>
          </p:nvPr>
        </p:nvSpPr>
        <p:spPr>
          <a:xfrm>
            <a:off x="154828" y="1177776"/>
            <a:ext cx="2974133" cy="2375239"/>
          </a:xfrm>
        </p:spPr>
        <p:txBody>
          <a:bodyPr>
            <a:normAutofit fontScale="90000"/>
          </a:bodyPr>
          <a:lstStyle/>
          <a:p>
            <a:r>
              <a:rPr lang="ro-RO" sz="6000" b="1" dirty="0">
                <a:solidFill>
                  <a:srgbClr val="FFC000"/>
                </a:solidFill>
              </a:rPr>
              <a:t>VISUAL IDENTITY</a:t>
            </a:r>
            <a:br>
              <a:rPr lang="ro-RO" sz="6000" b="1" dirty="0">
                <a:solidFill>
                  <a:srgbClr val="FFC000"/>
                </a:solidFill>
              </a:rPr>
            </a:br>
            <a:r>
              <a:rPr lang="ro-RO" sz="6000" b="1" dirty="0">
                <a:solidFill>
                  <a:srgbClr val="FF0000"/>
                </a:solidFill>
              </a:rPr>
              <a:t>THESEUS</a:t>
            </a:r>
            <a:br>
              <a:rPr lang="ro-RO" sz="6000" b="1" dirty="0">
                <a:solidFill>
                  <a:srgbClr val="FF0000"/>
                </a:solidFill>
              </a:rPr>
            </a:br>
            <a:r>
              <a:rPr lang="ro-RO" sz="6000" b="1" dirty="0">
                <a:solidFill>
                  <a:srgbClr val="FF0000"/>
                </a:solidFill>
              </a:rPr>
              <a:t>logo</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8738" y="2506572"/>
            <a:ext cx="7315200" cy="1835331"/>
          </a:xfrm>
        </p:spPr>
      </p:pic>
      <p:sp>
        <p:nvSpPr>
          <p:cNvPr id="3" name="TextBox 2"/>
          <p:cNvSpPr txBox="1"/>
          <p:nvPr/>
        </p:nvSpPr>
        <p:spPr>
          <a:xfrm>
            <a:off x="6050837" y="4749799"/>
            <a:ext cx="2951001" cy="369332"/>
          </a:xfrm>
          <a:prstGeom prst="rect">
            <a:avLst/>
          </a:prstGeom>
          <a:noFill/>
        </p:spPr>
        <p:txBody>
          <a:bodyPr wrap="none" rtlCol="0">
            <a:spAutoFit/>
          </a:bodyPr>
          <a:lstStyle/>
          <a:p>
            <a:r>
              <a:rPr lang="en-US" dirty="0"/>
              <a:t>Font used in the logo - </a:t>
            </a:r>
            <a:r>
              <a:rPr lang="en-US" dirty="0">
                <a:latin typeface="Corbel" panose="020B0503020204020204" pitchFamily="34" charset="0"/>
              </a:rPr>
              <a:t>Corbel</a:t>
            </a:r>
          </a:p>
        </p:txBody>
      </p:sp>
      <p:sp>
        <p:nvSpPr>
          <p:cNvPr id="5" name="Footer Placeholder 4">
            <a:extLst>
              <a:ext uri="{FF2B5EF4-FFF2-40B4-BE49-F238E27FC236}">
                <a16:creationId xmlns:a16="http://schemas.microsoft.com/office/drawing/2014/main" id="{29630DF1-C53D-4AD5-8A38-FAFD6F824FCC}"/>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1270426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7010"/>
            <a:ext cx="3487918" cy="5392131"/>
          </a:xfrm>
          <a:solidFill>
            <a:schemeClr val="bg1"/>
          </a:solidFill>
          <a:ln>
            <a:solidFill>
              <a:schemeClr val="bg1"/>
            </a:solidFill>
          </a:ln>
        </p:spPr>
        <p:txBody>
          <a:bodyPr/>
          <a:lstStyle/>
          <a:p>
            <a:endParaRPr lang="en-US" dirty="0"/>
          </a:p>
        </p:txBody>
      </p:sp>
      <p:sp>
        <p:nvSpPr>
          <p:cNvPr id="4" name="Title 8">
            <a:extLst>
              <a:ext uri="{FF2B5EF4-FFF2-40B4-BE49-F238E27FC236}">
                <a16:creationId xmlns:a16="http://schemas.microsoft.com/office/drawing/2014/main" id="{7E93A9AC-71DA-0645-9E4B-94ABB5710E7C}"/>
              </a:ext>
            </a:extLst>
          </p:cNvPr>
          <p:cNvSpPr txBox="1">
            <a:spLocks/>
          </p:cNvSpPr>
          <p:nvPr/>
        </p:nvSpPr>
        <p:spPr>
          <a:xfrm>
            <a:off x="1292830" y="1530318"/>
            <a:ext cx="6947981" cy="1319326"/>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ro-RO" sz="6000" b="1" dirty="0">
                <a:solidFill>
                  <a:srgbClr val="FFC000"/>
                </a:solidFill>
              </a:rPr>
              <a:t>TEMPLATES</a:t>
            </a:r>
            <a:br>
              <a:rPr lang="ro-RO" sz="6000" b="1" dirty="0">
                <a:solidFill>
                  <a:srgbClr val="FFC000"/>
                </a:solidFill>
              </a:rPr>
            </a:br>
            <a:r>
              <a:rPr lang="en-US" sz="4400" i="1" dirty="0">
                <a:solidFill>
                  <a:srgbClr val="0070C0"/>
                </a:solidFill>
              </a:rPr>
              <a:t>for</a:t>
            </a:r>
            <a:r>
              <a:rPr lang="ro-RO" sz="4400" i="1" dirty="0">
                <a:solidFill>
                  <a:srgbClr val="0070C0"/>
                </a:solidFill>
              </a:rPr>
              <a:t> Word</a:t>
            </a:r>
            <a:r>
              <a:rPr lang="en-US" sz="4400" i="1" dirty="0">
                <a:solidFill>
                  <a:srgbClr val="0070C0"/>
                </a:solidFill>
              </a:rPr>
              <a:t> docs</a:t>
            </a:r>
            <a:r>
              <a:rPr lang="ro-RO" sz="4400" i="1" dirty="0">
                <a:solidFill>
                  <a:srgbClr val="0070C0"/>
                </a:solidFill>
              </a:rPr>
              <a:t> and Power Point </a:t>
            </a:r>
            <a:r>
              <a:rPr lang="en-US" sz="4400" i="1" dirty="0">
                <a:solidFill>
                  <a:srgbClr val="0070C0"/>
                </a:solidFill>
              </a:rPr>
              <a:t>presentations </a:t>
            </a:r>
            <a:r>
              <a:rPr lang="ro-RO" sz="4400" i="1" dirty="0">
                <a:solidFill>
                  <a:srgbClr val="0070C0"/>
                </a:solidFill>
              </a:rPr>
              <a:t>will be provided</a:t>
            </a:r>
            <a:endParaRPr lang="ro-RO" sz="6000" i="1" dirty="0">
              <a:solidFill>
                <a:srgbClr val="0070C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968085">
            <a:off x="6530744" y="2739792"/>
            <a:ext cx="3786480" cy="2808839"/>
          </a:xfrm>
          <a:prstGeom prst="rect">
            <a:avLst/>
          </a:prstGeom>
        </p:spPr>
      </p:pic>
      <p:sp>
        <p:nvSpPr>
          <p:cNvPr id="6" name="Footer Placeholder 4">
            <a:extLst>
              <a:ext uri="{FF2B5EF4-FFF2-40B4-BE49-F238E27FC236}">
                <a16:creationId xmlns:a16="http://schemas.microsoft.com/office/drawing/2014/main" id="{F4342DB5-61E5-44B4-AB53-B00D6DA8DB24}"/>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4102058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4C181-FAB4-B94D-BFB3-011431A60849}"/>
              </a:ext>
            </a:extLst>
          </p:cNvPr>
          <p:cNvSpPr>
            <a:spLocks noGrp="1"/>
          </p:cNvSpPr>
          <p:nvPr>
            <p:ph type="ctrTitle"/>
          </p:nvPr>
        </p:nvSpPr>
        <p:spPr>
          <a:xfrm>
            <a:off x="826960" y="1057275"/>
            <a:ext cx="7315200" cy="1867662"/>
          </a:xfrm>
        </p:spPr>
        <p:txBody>
          <a:bodyPr>
            <a:normAutofit/>
          </a:bodyPr>
          <a:lstStyle/>
          <a:p>
            <a:r>
              <a:rPr lang="ro-RO" dirty="0"/>
              <a:t>DISSEMINATION STRATEGY</a:t>
            </a:r>
          </a:p>
        </p:txBody>
      </p:sp>
      <p:sp>
        <p:nvSpPr>
          <p:cNvPr id="7" name="TextBox 6">
            <a:extLst>
              <a:ext uri="{FF2B5EF4-FFF2-40B4-BE49-F238E27FC236}">
                <a16:creationId xmlns:a16="http://schemas.microsoft.com/office/drawing/2014/main" id="{90C417B9-3952-D44F-99EF-ED81C4B94CC6}"/>
              </a:ext>
            </a:extLst>
          </p:cNvPr>
          <p:cNvSpPr txBox="1"/>
          <p:nvPr/>
        </p:nvSpPr>
        <p:spPr>
          <a:xfrm>
            <a:off x="1728788" y="3123069"/>
            <a:ext cx="6413372" cy="2677656"/>
          </a:xfrm>
          <a:prstGeom prst="rect">
            <a:avLst/>
          </a:prstGeom>
          <a:noFill/>
        </p:spPr>
        <p:txBody>
          <a:bodyPr wrap="square" rtlCol="0">
            <a:spAutoFit/>
          </a:bodyPr>
          <a:lstStyle/>
          <a:p>
            <a:pPr marL="457200" indent="-457200">
              <a:buFont typeface="Wingdings" pitchFamily="2" charset="2"/>
              <a:buChar char="v"/>
            </a:pPr>
            <a:r>
              <a:rPr lang="ro-RO" sz="2800" dirty="0">
                <a:solidFill>
                  <a:srgbClr val="FFC000"/>
                </a:solidFill>
              </a:rPr>
              <a:t>TARGET GROUPS</a:t>
            </a:r>
          </a:p>
          <a:p>
            <a:pPr marL="457200" indent="-457200">
              <a:buFont typeface="Wingdings" pitchFamily="2" charset="2"/>
              <a:buChar char="v"/>
            </a:pPr>
            <a:r>
              <a:rPr lang="ro-RO" sz="2800" dirty="0">
                <a:solidFill>
                  <a:srgbClr val="FFC000"/>
                </a:solidFill>
              </a:rPr>
              <a:t>OBJECTIVES AND RESPONSABILITY</a:t>
            </a:r>
          </a:p>
          <a:p>
            <a:pPr marL="457200" indent="-457200">
              <a:buFont typeface="Wingdings" pitchFamily="2" charset="2"/>
              <a:buChar char="v"/>
            </a:pPr>
            <a:r>
              <a:rPr lang="ro-RO" sz="2800" dirty="0">
                <a:solidFill>
                  <a:srgbClr val="FFC000"/>
                </a:solidFill>
              </a:rPr>
              <a:t>GUIDELINES: INTERNAL AND EXTERNAL</a:t>
            </a:r>
          </a:p>
          <a:p>
            <a:pPr marL="457200" indent="-457200">
              <a:buFont typeface="Wingdings" pitchFamily="2" charset="2"/>
              <a:buChar char="v"/>
            </a:pPr>
            <a:r>
              <a:rPr lang="en-US" sz="2800">
                <a:solidFill>
                  <a:srgbClr val="FFC000"/>
                </a:solidFill>
              </a:rPr>
              <a:t> </a:t>
            </a:r>
            <a:r>
              <a:rPr lang="ro-RO" sz="2800">
                <a:solidFill>
                  <a:srgbClr val="FFC000"/>
                </a:solidFill>
              </a:rPr>
              <a:t>EVALUATION</a:t>
            </a:r>
            <a:endParaRPr lang="ro-RO" sz="2800" dirty="0">
              <a:solidFill>
                <a:srgbClr val="FFC000"/>
              </a:solidFill>
            </a:endParaRPr>
          </a:p>
          <a:p>
            <a:pPr marL="285750" indent="-285750">
              <a:buFontTx/>
              <a:buChar char="-"/>
            </a:pPr>
            <a:endParaRPr lang="ro-RO" sz="2800" dirty="0">
              <a:solidFill>
                <a:srgbClr val="FFC000"/>
              </a:solidFill>
            </a:endParaRPr>
          </a:p>
          <a:p>
            <a:pPr marL="285750" indent="-285750">
              <a:buFontTx/>
              <a:buChar char="-"/>
            </a:pPr>
            <a:endParaRPr lang="ro-RO" sz="2800" dirty="0">
              <a:solidFill>
                <a:srgbClr val="FFC000"/>
              </a:solidFill>
            </a:endParaRPr>
          </a:p>
        </p:txBody>
      </p:sp>
      <p:pic>
        <p:nvPicPr>
          <p:cNvPr id="6" name="Picture 5">
            <a:extLst>
              <a:ext uri="{FF2B5EF4-FFF2-40B4-BE49-F238E27FC236}">
                <a16:creationId xmlns:a16="http://schemas.microsoft.com/office/drawing/2014/main" id="{E9994B99-C6B6-5947-A17C-AAAC3FD21507}"/>
              </a:ext>
            </a:extLst>
          </p:cNvPr>
          <p:cNvPicPr>
            <a:picLocks noChangeAspect="1"/>
          </p:cNvPicPr>
          <p:nvPr/>
        </p:nvPicPr>
        <p:blipFill>
          <a:blip r:embed="rId2"/>
          <a:stretch>
            <a:fillRect/>
          </a:stretch>
        </p:blipFill>
        <p:spPr>
          <a:xfrm rot="20128700">
            <a:off x="9057532" y="1803400"/>
            <a:ext cx="3251200" cy="3251200"/>
          </a:xfrm>
          <a:prstGeom prst="rect">
            <a:avLst/>
          </a:prstGeom>
        </p:spPr>
      </p:pic>
      <p:sp>
        <p:nvSpPr>
          <p:cNvPr id="5" name="Footer Placeholder 4">
            <a:extLst>
              <a:ext uri="{FF2B5EF4-FFF2-40B4-BE49-F238E27FC236}">
                <a16:creationId xmlns:a16="http://schemas.microsoft.com/office/drawing/2014/main" id="{6E682E8B-9300-4320-B87E-3116D8C6857B}"/>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60044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4C181-FAB4-B94D-BFB3-011431A60849}"/>
              </a:ext>
            </a:extLst>
          </p:cNvPr>
          <p:cNvSpPr>
            <a:spLocks noGrp="1"/>
          </p:cNvSpPr>
          <p:nvPr>
            <p:ph type="ctrTitle"/>
          </p:nvPr>
        </p:nvSpPr>
        <p:spPr>
          <a:xfrm>
            <a:off x="9142284" y="1808619"/>
            <a:ext cx="3068765" cy="1314450"/>
          </a:xfrm>
        </p:spPr>
        <p:txBody>
          <a:bodyPr>
            <a:normAutofit fontScale="90000"/>
          </a:bodyPr>
          <a:lstStyle/>
          <a:p>
            <a:pPr algn="ctr"/>
            <a:r>
              <a:rPr lang="ro-RO" sz="3600" dirty="0">
                <a:solidFill>
                  <a:srgbClr val="002060"/>
                </a:solidFill>
              </a:rPr>
              <a:t>DISSEMINATION</a:t>
            </a:r>
            <a:br>
              <a:rPr lang="ro-RO" sz="3600" dirty="0">
                <a:solidFill>
                  <a:srgbClr val="002060"/>
                </a:solidFill>
              </a:rPr>
            </a:br>
            <a:r>
              <a:rPr lang="ro-RO" sz="3600" dirty="0">
                <a:solidFill>
                  <a:srgbClr val="002060"/>
                </a:solidFill>
              </a:rPr>
              <a:t>STRATEGY</a:t>
            </a:r>
            <a:br>
              <a:rPr lang="ro-RO" sz="3600" dirty="0">
                <a:solidFill>
                  <a:srgbClr val="002060"/>
                </a:solidFill>
              </a:rPr>
            </a:br>
            <a:br>
              <a:rPr lang="ro-RO" sz="3600" dirty="0">
                <a:solidFill>
                  <a:srgbClr val="002060"/>
                </a:solidFill>
              </a:rPr>
            </a:br>
            <a:r>
              <a:rPr lang="ro-RO" sz="3600" b="1" dirty="0">
                <a:solidFill>
                  <a:srgbClr val="C00000"/>
                </a:solidFill>
              </a:rPr>
              <a:t>TARGET GROUPS</a:t>
            </a:r>
            <a:br>
              <a:rPr lang="ro-RO" sz="3600" dirty="0">
                <a:solidFill>
                  <a:srgbClr val="FFC000"/>
                </a:solidFill>
              </a:rPr>
            </a:br>
            <a:endParaRPr lang="ro-RO" sz="3600" dirty="0">
              <a:solidFill>
                <a:srgbClr val="002060"/>
              </a:solidFill>
            </a:endParaRPr>
          </a:p>
        </p:txBody>
      </p:sp>
      <p:sp>
        <p:nvSpPr>
          <p:cNvPr id="4" name="TextBox 3">
            <a:extLst>
              <a:ext uri="{FF2B5EF4-FFF2-40B4-BE49-F238E27FC236}">
                <a16:creationId xmlns:a16="http://schemas.microsoft.com/office/drawing/2014/main" id="{DA820DD4-1774-6D48-BEBF-EBCC19CC3021}"/>
              </a:ext>
            </a:extLst>
          </p:cNvPr>
          <p:cNvSpPr txBox="1"/>
          <p:nvPr/>
        </p:nvSpPr>
        <p:spPr>
          <a:xfrm>
            <a:off x="214313" y="1808619"/>
            <a:ext cx="8927971" cy="3046988"/>
          </a:xfrm>
          <a:prstGeom prst="rect">
            <a:avLst/>
          </a:prstGeom>
          <a:noFill/>
        </p:spPr>
        <p:txBody>
          <a:bodyPr wrap="square" rtlCol="0">
            <a:spAutoFit/>
          </a:bodyPr>
          <a:lstStyle/>
          <a:p>
            <a:pPr>
              <a:lnSpc>
                <a:spcPct val="200000"/>
              </a:lnSpc>
            </a:pPr>
            <a:r>
              <a:rPr lang="ro-RO" sz="2400" b="1" dirty="0">
                <a:solidFill>
                  <a:schemeClr val="bg1">
                    <a:lumMod val="95000"/>
                  </a:schemeClr>
                </a:solidFill>
              </a:rPr>
              <a:t>IN ACCORDANCE WITH THE PROJECT TARGET GROUPS:</a:t>
            </a:r>
          </a:p>
          <a:p>
            <a:pPr marL="342900" indent="-342900">
              <a:lnSpc>
                <a:spcPct val="200000"/>
              </a:lnSpc>
              <a:buFontTx/>
              <a:buChar char="-"/>
            </a:pPr>
            <a:r>
              <a:rPr lang="ro-RO" sz="2400" dirty="0">
                <a:solidFill>
                  <a:schemeClr val="bg1">
                    <a:lumMod val="95000"/>
                  </a:schemeClr>
                </a:solidFill>
              </a:rPr>
              <a:t>(FUTURE) GOVERNANCE AND SOCIAL SCIENCES REPRESENTATIVES</a:t>
            </a:r>
          </a:p>
          <a:p>
            <a:pPr marL="342900" indent="-342900">
              <a:lnSpc>
                <a:spcPct val="200000"/>
              </a:lnSpc>
              <a:buFontTx/>
              <a:buChar char="-"/>
            </a:pPr>
            <a:r>
              <a:rPr lang="ro-RO" sz="2400" dirty="0">
                <a:solidFill>
                  <a:schemeClr val="bg1">
                    <a:lumMod val="95000"/>
                  </a:schemeClr>
                </a:solidFill>
              </a:rPr>
              <a:t>(FUTURE) NATIONAL SECURITY PRACTITIONERS</a:t>
            </a:r>
          </a:p>
          <a:p>
            <a:pPr marL="342900" indent="-342900">
              <a:lnSpc>
                <a:spcPct val="200000"/>
              </a:lnSpc>
              <a:buFontTx/>
              <a:buChar char="-"/>
            </a:pPr>
            <a:r>
              <a:rPr lang="ro-RO" sz="2400" dirty="0">
                <a:solidFill>
                  <a:schemeClr val="bg1">
                    <a:lumMod val="95000"/>
                  </a:schemeClr>
                </a:solidFill>
              </a:rPr>
              <a:t>GENERAL PUBLIC</a:t>
            </a:r>
          </a:p>
        </p:txBody>
      </p:sp>
      <p:pic>
        <p:nvPicPr>
          <p:cNvPr id="5" name="Picture 4">
            <a:extLst>
              <a:ext uri="{FF2B5EF4-FFF2-40B4-BE49-F238E27FC236}">
                <a16:creationId xmlns:a16="http://schemas.microsoft.com/office/drawing/2014/main" id="{613F72E7-F937-5D41-A748-42D51B266123}"/>
              </a:ext>
            </a:extLst>
          </p:cNvPr>
          <p:cNvPicPr>
            <a:picLocks noChangeAspect="1"/>
          </p:cNvPicPr>
          <p:nvPr/>
        </p:nvPicPr>
        <p:blipFill>
          <a:blip r:embed="rId2"/>
          <a:stretch>
            <a:fillRect/>
          </a:stretch>
        </p:blipFill>
        <p:spPr>
          <a:xfrm>
            <a:off x="10676666" y="2762853"/>
            <a:ext cx="1332294" cy="1332294"/>
          </a:xfrm>
          <a:prstGeom prst="rect">
            <a:avLst/>
          </a:prstGeom>
        </p:spPr>
      </p:pic>
      <p:pic>
        <p:nvPicPr>
          <p:cNvPr id="7" name="Picture 6">
            <a:extLst>
              <a:ext uri="{FF2B5EF4-FFF2-40B4-BE49-F238E27FC236}">
                <a16:creationId xmlns:a16="http://schemas.microsoft.com/office/drawing/2014/main" id="{E3F01271-EFDE-3A4C-90B3-E649E44EF485}"/>
              </a:ext>
            </a:extLst>
          </p:cNvPr>
          <p:cNvPicPr>
            <a:picLocks noChangeAspect="1"/>
          </p:cNvPicPr>
          <p:nvPr/>
        </p:nvPicPr>
        <p:blipFill>
          <a:blip r:embed="rId3"/>
          <a:stretch>
            <a:fillRect/>
          </a:stretch>
        </p:blipFill>
        <p:spPr>
          <a:xfrm>
            <a:off x="9375493" y="3344045"/>
            <a:ext cx="1187161" cy="1187161"/>
          </a:xfrm>
          <a:prstGeom prst="rect">
            <a:avLst/>
          </a:prstGeom>
        </p:spPr>
      </p:pic>
      <p:pic>
        <p:nvPicPr>
          <p:cNvPr id="9" name="Picture 8">
            <a:extLst>
              <a:ext uri="{FF2B5EF4-FFF2-40B4-BE49-F238E27FC236}">
                <a16:creationId xmlns:a16="http://schemas.microsoft.com/office/drawing/2014/main" id="{2D286931-458C-0849-8B9A-5D6282109B82}"/>
              </a:ext>
            </a:extLst>
          </p:cNvPr>
          <p:cNvPicPr>
            <a:picLocks noChangeAspect="1"/>
          </p:cNvPicPr>
          <p:nvPr/>
        </p:nvPicPr>
        <p:blipFill>
          <a:blip r:embed="rId4">
            <a:alphaModFix amt="63000"/>
            <a:extLst>
              <a:ext uri="{BEBA8EAE-BF5A-486C-A8C5-ECC9F3942E4B}">
                <a14:imgProps xmlns:a14="http://schemas.microsoft.com/office/drawing/2010/main">
                  <a14:imgLayer r:embed="rId5">
                    <a14:imgEffect>
                      <a14:brightnessContrast contrast="100000"/>
                    </a14:imgEffect>
                  </a14:imgLayer>
                </a14:imgProps>
              </a:ext>
            </a:extLst>
          </a:blip>
          <a:stretch>
            <a:fillRect/>
          </a:stretch>
        </p:blipFill>
        <p:spPr>
          <a:xfrm>
            <a:off x="9375493" y="4613287"/>
            <a:ext cx="2735267" cy="1367634"/>
          </a:xfrm>
          <a:prstGeom prst="rect">
            <a:avLst/>
          </a:prstGeom>
          <a:solidFill>
            <a:schemeClr val="bg2"/>
          </a:solidFill>
          <a:effectLst>
            <a:outerShdw blurRad="50800" dist="50800" dir="5400000" algn="ctr" rotWithShape="0">
              <a:schemeClr val="bg1">
                <a:lumMod val="85000"/>
                <a:alpha val="0"/>
              </a:schemeClr>
            </a:outerShdw>
          </a:effectLst>
        </p:spPr>
      </p:pic>
      <p:sp>
        <p:nvSpPr>
          <p:cNvPr id="8" name="Footer Placeholder 4">
            <a:extLst>
              <a:ext uri="{FF2B5EF4-FFF2-40B4-BE49-F238E27FC236}">
                <a16:creationId xmlns:a16="http://schemas.microsoft.com/office/drawing/2014/main" id="{BFD5BF56-04CD-4343-813E-A36A54EF494C}"/>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3002946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4C181-FAB4-B94D-BFB3-011431A60849}"/>
              </a:ext>
            </a:extLst>
          </p:cNvPr>
          <p:cNvSpPr>
            <a:spLocks noGrp="1"/>
          </p:cNvSpPr>
          <p:nvPr>
            <p:ph type="ctrTitle"/>
          </p:nvPr>
        </p:nvSpPr>
        <p:spPr>
          <a:xfrm>
            <a:off x="9123235" y="2321878"/>
            <a:ext cx="3068765" cy="1314450"/>
          </a:xfrm>
        </p:spPr>
        <p:txBody>
          <a:bodyPr>
            <a:normAutofit fontScale="90000"/>
          </a:bodyPr>
          <a:lstStyle/>
          <a:p>
            <a:pPr algn="ctr"/>
            <a:r>
              <a:rPr lang="ro-RO" sz="3600" dirty="0">
                <a:solidFill>
                  <a:srgbClr val="002060"/>
                </a:solidFill>
              </a:rPr>
              <a:t>DISSEMINATION</a:t>
            </a:r>
            <a:br>
              <a:rPr lang="ro-RO" sz="3600" dirty="0">
                <a:solidFill>
                  <a:srgbClr val="002060"/>
                </a:solidFill>
              </a:rPr>
            </a:br>
            <a:r>
              <a:rPr lang="ro-RO" sz="3600" dirty="0">
                <a:solidFill>
                  <a:srgbClr val="002060"/>
                </a:solidFill>
              </a:rPr>
              <a:t>STRATEGY</a:t>
            </a:r>
            <a:br>
              <a:rPr lang="ro-RO" sz="3600" dirty="0">
                <a:solidFill>
                  <a:srgbClr val="002060"/>
                </a:solidFill>
              </a:rPr>
            </a:br>
            <a:br>
              <a:rPr lang="ro-RO" sz="3600" dirty="0">
                <a:solidFill>
                  <a:srgbClr val="002060"/>
                </a:solidFill>
              </a:rPr>
            </a:br>
            <a:r>
              <a:rPr lang="ro-RO" sz="3600" b="1" dirty="0">
                <a:solidFill>
                  <a:srgbClr val="C00000"/>
                </a:solidFill>
              </a:rPr>
              <a:t>OBJECTIVES AND RESPONSABILITY</a:t>
            </a:r>
            <a:br>
              <a:rPr lang="ro-RO" sz="3600" dirty="0">
                <a:solidFill>
                  <a:srgbClr val="FFC000"/>
                </a:solidFill>
              </a:rPr>
            </a:br>
            <a:endParaRPr lang="ro-RO" sz="3600" dirty="0">
              <a:solidFill>
                <a:srgbClr val="002060"/>
              </a:solidFill>
            </a:endParaRPr>
          </a:p>
        </p:txBody>
      </p:sp>
      <p:sp>
        <p:nvSpPr>
          <p:cNvPr id="4" name="TextBox 3">
            <a:extLst>
              <a:ext uri="{FF2B5EF4-FFF2-40B4-BE49-F238E27FC236}">
                <a16:creationId xmlns:a16="http://schemas.microsoft.com/office/drawing/2014/main" id="{0A910296-4489-264B-9C13-8773D3213436}"/>
              </a:ext>
            </a:extLst>
          </p:cNvPr>
          <p:cNvSpPr txBox="1"/>
          <p:nvPr/>
        </p:nvSpPr>
        <p:spPr>
          <a:xfrm>
            <a:off x="195263" y="947921"/>
            <a:ext cx="8927971" cy="3416320"/>
          </a:xfrm>
          <a:prstGeom prst="rect">
            <a:avLst/>
          </a:prstGeom>
          <a:noFill/>
        </p:spPr>
        <p:txBody>
          <a:bodyPr wrap="square" rtlCol="0">
            <a:spAutoFit/>
          </a:bodyPr>
          <a:lstStyle/>
          <a:p>
            <a:pPr algn="just">
              <a:lnSpc>
                <a:spcPct val="150000"/>
              </a:lnSpc>
            </a:pPr>
            <a:r>
              <a:rPr lang="en-GB" sz="2400" b="1" dirty="0">
                <a:solidFill>
                  <a:schemeClr val="bg1">
                    <a:lumMod val="95000"/>
                  </a:schemeClr>
                </a:solidFill>
              </a:rPr>
              <a:t>OBJECTIVES</a:t>
            </a:r>
          </a:p>
          <a:p>
            <a:pPr marL="342900" indent="-342900" algn="just">
              <a:lnSpc>
                <a:spcPct val="150000"/>
              </a:lnSpc>
              <a:buFont typeface="Wingdings" pitchFamily="2" charset="2"/>
              <a:buChar char="ü"/>
            </a:pPr>
            <a:r>
              <a:rPr lang="en-GB" sz="2400" dirty="0">
                <a:solidFill>
                  <a:schemeClr val="bg1">
                    <a:lumMod val="95000"/>
                  </a:schemeClr>
                </a:solidFill>
              </a:rPr>
              <a:t>promote the Project and its results - courses</a:t>
            </a:r>
          </a:p>
          <a:p>
            <a:pPr marL="342900" indent="-342900" algn="just">
              <a:lnSpc>
                <a:spcPct val="150000"/>
              </a:lnSpc>
              <a:buFont typeface="Wingdings" pitchFamily="2" charset="2"/>
              <a:buChar char="ü"/>
            </a:pPr>
            <a:r>
              <a:rPr lang="en-GB" sz="2400" dirty="0">
                <a:solidFill>
                  <a:schemeClr val="bg1">
                    <a:lumMod val="95000"/>
                  </a:schemeClr>
                </a:solidFill>
              </a:rPr>
              <a:t>inform the target groups on the Program’s outline, thus contribute to the sustainability of the Project</a:t>
            </a:r>
          </a:p>
          <a:p>
            <a:pPr marL="342900" indent="-342900" algn="just">
              <a:lnSpc>
                <a:spcPct val="150000"/>
              </a:lnSpc>
              <a:buFont typeface="Wingdings" pitchFamily="2" charset="2"/>
              <a:buChar char="ü"/>
            </a:pPr>
            <a:r>
              <a:rPr lang="en-GB" sz="2400" dirty="0">
                <a:solidFill>
                  <a:schemeClr val="bg1">
                    <a:lumMod val="95000"/>
                  </a:schemeClr>
                </a:solidFill>
              </a:rPr>
              <a:t>develop the knowledge of the general public regarding the topic of the Project</a:t>
            </a:r>
          </a:p>
        </p:txBody>
      </p:sp>
      <p:sp>
        <p:nvSpPr>
          <p:cNvPr id="3" name="TextBox 2">
            <a:extLst>
              <a:ext uri="{FF2B5EF4-FFF2-40B4-BE49-F238E27FC236}">
                <a16:creationId xmlns:a16="http://schemas.microsoft.com/office/drawing/2014/main" id="{2C5D978A-C28C-E944-9E55-605CEE6CB95B}"/>
              </a:ext>
            </a:extLst>
          </p:cNvPr>
          <p:cNvSpPr txBox="1"/>
          <p:nvPr/>
        </p:nvSpPr>
        <p:spPr>
          <a:xfrm>
            <a:off x="425776" y="4522708"/>
            <a:ext cx="8466946" cy="1569660"/>
          </a:xfrm>
          <a:prstGeom prst="rect">
            <a:avLst/>
          </a:prstGeom>
          <a:noFill/>
        </p:spPr>
        <p:txBody>
          <a:bodyPr wrap="square" rtlCol="0">
            <a:spAutoFit/>
          </a:bodyPr>
          <a:lstStyle/>
          <a:p>
            <a:pPr algn="just"/>
            <a:r>
              <a:rPr lang="en-GB" sz="2400" dirty="0">
                <a:solidFill>
                  <a:srgbClr val="FFC000"/>
                </a:solidFill>
              </a:rPr>
              <a:t>Dissemination is </a:t>
            </a:r>
            <a:r>
              <a:rPr lang="en-GB" sz="2400" b="1" dirty="0">
                <a:solidFill>
                  <a:srgbClr val="FFFF00"/>
                </a:solidFill>
              </a:rPr>
              <a:t>coordinated by UoM</a:t>
            </a:r>
            <a:r>
              <a:rPr lang="en-GB" sz="2400" dirty="0">
                <a:solidFill>
                  <a:srgbClr val="FFC000"/>
                </a:solidFill>
              </a:rPr>
              <a:t>. All partners have responsibilities in exploring the opportunities to disseminate the process, as well as specific components.  </a:t>
            </a:r>
            <a:endParaRPr lang="ro-RO" sz="2400" dirty="0">
              <a:solidFill>
                <a:srgbClr val="FFC000"/>
              </a:solidFill>
            </a:endParaRPr>
          </a:p>
          <a:p>
            <a:pPr algn="just"/>
            <a:endParaRPr lang="ro-RO" sz="2400" dirty="0">
              <a:solidFill>
                <a:srgbClr val="FFC0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7793" y="3636328"/>
            <a:ext cx="2213164" cy="221316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Footer Placeholder 4">
            <a:extLst>
              <a:ext uri="{FF2B5EF4-FFF2-40B4-BE49-F238E27FC236}">
                <a16:creationId xmlns:a16="http://schemas.microsoft.com/office/drawing/2014/main" id="{8BC34D06-9487-4093-B760-166112819525}"/>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778829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4C181-FAB4-B94D-BFB3-011431A60849}"/>
              </a:ext>
            </a:extLst>
          </p:cNvPr>
          <p:cNvSpPr>
            <a:spLocks noGrp="1"/>
          </p:cNvSpPr>
          <p:nvPr>
            <p:ph type="ctrTitle"/>
          </p:nvPr>
        </p:nvSpPr>
        <p:spPr>
          <a:xfrm>
            <a:off x="9142284" y="1808619"/>
            <a:ext cx="3068765" cy="1314450"/>
          </a:xfrm>
        </p:spPr>
        <p:txBody>
          <a:bodyPr>
            <a:normAutofit fontScale="90000"/>
          </a:bodyPr>
          <a:lstStyle/>
          <a:p>
            <a:pPr algn="ctr"/>
            <a:r>
              <a:rPr lang="ro-RO" sz="3600" dirty="0">
                <a:solidFill>
                  <a:srgbClr val="002060"/>
                </a:solidFill>
              </a:rPr>
              <a:t>DISSEMINATION</a:t>
            </a:r>
            <a:br>
              <a:rPr lang="ro-RO" sz="3600" dirty="0">
                <a:solidFill>
                  <a:srgbClr val="002060"/>
                </a:solidFill>
              </a:rPr>
            </a:br>
            <a:r>
              <a:rPr lang="ro-RO" sz="3600" dirty="0">
                <a:solidFill>
                  <a:srgbClr val="002060"/>
                </a:solidFill>
              </a:rPr>
              <a:t>STRATEGY</a:t>
            </a:r>
            <a:br>
              <a:rPr lang="ro-RO" sz="3600" dirty="0">
                <a:solidFill>
                  <a:srgbClr val="002060"/>
                </a:solidFill>
              </a:rPr>
            </a:br>
            <a:br>
              <a:rPr lang="ro-RO" sz="3600" dirty="0">
                <a:solidFill>
                  <a:srgbClr val="002060"/>
                </a:solidFill>
              </a:rPr>
            </a:br>
            <a:r>
              <a:rPr lang="ro-RO" sz="3600" dirty="0">
                <a:solidFill>
                  <a:srgbClr val="C00000"/>
                </a:solidFill>
              </a:rPr>
              <a:t>INTERNAL</a:t>
            </a:r>
            <a:br>
              <a:rPr lang="ro-RO" sz="3600" dirty="0">
                <a:solidFill>
                  <a:srgbClr val="FFC000"/>
                </a:solidFill>
              </a:rPr>
            </a:br>
            <a:endParaRPr lang="ro-RO" sz="3600" dirty="0">
              <a:solidFill>
                <a:srgbClr val="002060"/>
              </a:solidFill>
            </a:endParaRPr>
          </a:p>
        </p:txBody>
      </p:sp>
      <p:sp>
        <p:nvSpPr>
          <p:cNvPr id="3" name="TextBox 2">
            <a:extLst>
              <a:ext uri="{FF2B5EF4-FFF2-40B4-BE49-F238E27FC236}">
                <a16:creationId xmlns:a16="http://schemas.microsoft.com/office/drawing/2014/main" id="{CE0C917C-76DE-644A-A79F-9ABAF45724B5}"/>
              </a:ext>
            </a:extLst>
          </p:cNvPr>
          <p:cNvSpPr txBox="1"/>
          <p:nvPr/>
        </p:nvSpPr>
        <p:spPr>
          <a:xfrm>
            <a:off x="1021796" y="862772"/>
            <a:ext cx="1576842" cy="954107"/>
          </a:xfrm>
          <a:prstGeom prst="rect">
            <a:avLst/>
          </a:prstGeom>
          <a:noFill/>
        </p:spPr>
        <p:txBody>
          <a:bodyPr wrap="none" rtlCol="0">
            <a:spAutoFit/>
          </a:bodyPr>
          <a:lstStyle/>
          <a:p>
            <a:r>
              <a:rPr lang="ro-RO" sz="2800" b="1" dirty="0" err="1">
                <a:solidFill>
                  <a:srgbClr val="C00000"/>
                </a:solidFill>
              </a:rPr>
              <a:t>Meetings</a:t>
            </a:r>
            <a:endParaRPr lang="ro-RO" sz="2800" b="1" dirty="0">
              <a:solidFill>
                <a:srgbClr val="C00000"/>
              </a:solidFill>
            </a:endParaRPr>
          </a:p>
          <a:p>
            <a:endParaRPr lang="ro-RO" sz="2800" b="1" dirty="0">
              <a:solidFill>
                <a:schemeClr val="bg1"/>
              </a:solidFill>
            </a:endParaRPr>
          </a:p>
        </p:txBody>
      </p:sp>
      <p:cxnSp>
        <p:nvCxnSpPr>
          <p:cNvPr id="5" name="Straight Connector 4">
            <a:extLst>
              <a:ext uri="{FF2B5EF4-FFF2-40B4-BE49-F238E27FC236}">
                <a16:creationId xmlns:a16="http://schemas.microsoft.com/office/drawing/2014/main" id="{233BE7F8-FB63-A745-9B85-067EE68A2837}"/>
              </a:ext>
            </a:extLst>
          </p:cNvPr>
          <p:cNvCxnSpPr>
            <a:cxnSpLocks/>
            <a:endCxn id="10" idx="4"/>
          </p:cNvCxnSpPr>
          <p:nvPr/>
        </p:nvCxnSpPr>
        <p:spPr>
          <a:xfrm flipH="1">
            <a:off x="1622610" y="2193855"/>
            <a:ext cx="22574" cy="1340245"/>
          </a:xfrm>
          <a:prstGeom prst="line">
            <a:avLst/>
          </a:prstGeom>
          <a:ln>
            <a:prstDash val="dash"/>
          </a:ln>
        </p:spPr>
        <p:style>
          <a:lnRef idx="2">
            <a:schemeClr val="accent2"/>
          </a:lnRef>
          <a:fillRef idx="0">
            <a:schemeClr val="accent2"/>
          </a:fillRef>
          <a:effectRef idx="1">
            <a:schemeClr val="accent2"/>
          </a:effectRef>
          <a:fontRef idx="minor">
            <a:schemeClr val="tx1"/>
          </a:fontRef>
        </p:style>
      </p:cxnSp>
      <p:sp>
        <p:nvSpPr>
          <p:cNvPr id="8" name="Oval 7">
            <a:extLst>
              <a:ext uri="{FF2B5EF4-FFF2-40B4-BE49-F238E27FC236}">
                <a16:creationId xmlns:a16="http://schemas.microsoft.com/office/drawing/2014/main" id="{86EF7B50-9DF3-024E-8DBD-0045A3A20480}"/>
              </a:ext>
            </a:extLst>
          </p:cNvPr>
          <p:cNvSpPr/>
          <p:nvPr/>
        </p:nvSpPr>
        <p:spPr>
          <a:xfrm>
            <a:off x="1558098" y="2114026"/>
            <a:ext cx="174171" cy="15965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p>
        </p:txBody>
      </p:sp>
      <p:sp>
        <p:nvSpPr>
          <p:cNvPr id="9" name="Oval 8">
            <a:extLst>
              <a:ext uri="{FF2B5EF4-FFF2-40B4-BE49-F238E27FC236}">
                <a16:creationId xmlns:a16="http://schemas.microsoft.com/office/drawing/2014/main" id="{1B2CA815-11FF-6649-8699-0CCA0E9E0D40}"/>
              </a:ext>
            </a:extLst>
          </p:cNvPr>
          <p:cNvSpPr/>
          <p:nvPr/>
        </p:nvSpPr>
        <p:spPr>
          <a:xfrm>
            <a:off x="1527761" y="2744235"/>
            <a:ext cx="174171" cy="15965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p>
        </p:txBody>
      </p:sp>
      <p:sp>
        <p:nvSpPr>
          <p:cNvPr id="10" name="Oval 9">
            <a:extLst>
              <a:ext uri="{FF2B5EF4-FFF2-40B4-BE49-F238E27FC236}">
                <a16:creationId xmlns:a16="http://schemas.microsoft.com/office/drawing/2014/main" id="{8ED7A695-A047-0A41-B801-35BA7AD8ACEC}"/>
              </a:ext>
            </a:extLst>
          </p:cNvPr>
          <p:cNvSpPr/>
          <p:nvPr/>
        </p:nvSpPr>
        <p:spPr>
          <a:xfrm>
            <a:off x="1535524" y="3374443"/>
            <a:ext cx="174171" cy="15965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p>
        </p:txBody>
      </p:sp>
      <p:sp>
        <p:nvSpPr>
          <p:cNvPr id="11" name="TextBox 10">
            <a:extLst>
              <a:ext uri="{FF2B5EF4-FFF2-40B4-BE49-F238E27FC236}">
                <a16:creationId xmlns:a16="http://schemas.microsoft.com/office/drawing/2014/main" id="{865A5BBA-7B3A-4947-9CFE-6CBC680527DE}"/>
              </a:ext>
            </a:extLst>
          </p:cNvPr>
          <p:cNvSpPr txBox="1"/>
          <p:nvPr/>
        </p:nvSpPr>
        <p:spPr>
          <a:xfrm>
            <a:off x="1002651" y="2049103"/>
            <a:ext cx="585786" cy="369332"/>
          </a:xfrm>
          <a:prstGeom prst="rect">
            <a:avLst/>
          </a:prstGeom>
          <a:noFill/>
        </p:spPr>
        <p:txBody>
          <a:bodyPr wrap="square" rtlCol="0">
            <a:spAutoFit/>
          </a:bodyPr>
          <a:lstStyle/>
          <a:p>
            <a:r>
              <a:rPr lang="ro-RO" dirty="0">
                <a:solidFill>
                  <a:srgbClr val="FFC000"/>
                </a:solidFill>
              </a:rPr>
              <a:t>M3</a:t>
            </a:r>
          </a:p>
        </p:txBody>
      </p:sp>
      <p:sp>
        <p:nvSpPr>
          <p:cNvPr id="13" name="TextBox 12">
            <a:extLst>
              <a:ext uri="{FF2B5EF4-FFF2-40B4-BE49-F238E27FC236}">
                <a16:creationId xmlns:a16="http://schemas.microsoft.com/office/drawing/2014/main" id="{673F36F9-1275-1343-BB38-CDC8DB5B1DD5}"/>
              </a:ext>
            </a:extLst>
          </p:cNvPr>
          <p:cNvSpPr txBox="1"/>
          <p:nvPr/>
        </p:nvSpPr>
        <p:spPr>
          <a:xfrm>
            <a:off x="980703" y="3249432"/>
            <a:ext cx="634141" cy="369332"/>
          </a:xfrm>
          <a:prstGeom prst="rect">
            <a:avLst/>
          </a:prstGeom>
          <a:noFill/>
        </p:spPr>
        <p:txBody>
          <a:bodyPr wrap="square" rtlCol="0">
            <a:spAutoFit/>
          </a:bodyPr>
          <a:lstStyle/>
          <a:p>
            <a:r>
              <a:rPr lang="ro-RO" dirty="0">
                <a:solidFill>
                  <a:srgbClr val="FFC000"/>
                </a:solidFill>
              </a:rPr>
              <a:t>M24</a:t>
            </a:r>
          </a:p>
        </p:txBody>
      </p:sp>
      <p:sp>
        <p:nvSpPr>
          <p:cNvPr id="14" name="TextBox 13">
            <a:extLst>
              <a:ext uri="{FF2B5EF4-FFF2-40B4-BE49-F238E27FC236}">
                <a16:creationId xmlns:a16="http://schemas.microsoft.com/office/drawing/2014/main" id="{0945EAAB-5831-7942-AC98-FE61AE3E0451}"/>
              </a:ext>
            </a:extLst>
          </p:cNvPr>
          <p:cNvSpPr txBox="1"/>
          <p:nvPr/>
        </p:nvSpPr>
        <p:spPr>
          <a:xfrm>
            <a:off x="959686" y="2655520"/>
            <a:ext cx="634141" cy="369332"/>
          </a:xfrm>
          <a:prstGeom prst="rect">
            <a:avLst/>
          </a:prstGeom>
          <a:noFill/>
        </p:spPr>
        <p:txBody>
          <a:bodyPr wrap="square" rtlCol="0">
            <a:spAutoFit/>
          </a:bodyPr>
          <a:lstStyle/>
          <a:p>
            <a:r>
              <a:rPr lang="ro-RO" dirty="0">
                <a:solidFill>
                  <a:srgbClr val="FFC000"/>
                </a:solidFill>
              </a:rPr>
              <a:t>M12</a:t>
            </a:r>
          </a:p>
        </p:txBody>
      </p:sp>
      <p:sp>
        <p:nvSpPr>
          <p:cNvPr id="15" name="TextBox 14">
            <a:extLst>
              <a:ext uri="{FF2B5EF4-FFF2-40B4-BE49-F238E27FC236}">
                <a16:creationId xmlns:a16="http://schemas.microsoft.com/office/drawing/2014/main" id="{F0FF540B-D464-D94A-9D4B-A8D87B726A51}"/>
              </a:ext>
            </a:extLst>
          </p:cNvPr>
          <p:cNvSpPr txBox="1"/>
          <p:nvPr/>
        </p:nvSpPr>
        <p:spPr>
          <a:xfrm>
            <a:off x="1783626" y="2009188"/>
            <a:ext cx="1304524" cy="369332"/>
          </a:xfrm>
          <a:prstGeom prst="rect">
            <a:avLst/>
          </a:prstGeom>
          <a:noFill/>
        </p:spPr>
        <p:txBody>
          <a:bodyPr wrap="none" rtlCol="0">
            <a:spAutoFit/>
          </a:bodyPr>
          <a:lstStyle/>
          <a:p>
            <a:r>
              <a:rPr lang="ro-RO" dirty="0">
                <a:solidFill>
                  <a:schemeClr val="bg1"/>
                </a:solidFill>
              </a:rPr>
              <a:t>RO</a:t>
            </a:r>
            <a:r>
              <a:rPr lang="en-US" dirty="0">
                <a:solidFill>
                  <a:schemeClr val="bg1"/>
                </a:solidFill>
              </a:rPr>
              <a:t> </a:t>
            </a:r>
            <a:r>
              <a:rPr lang="ro-RO" dirty="0">
                <a:solidFill>
                  <a:schemeClr val="bg1"/>
                </a:solidFill>
              </a:rPr>
              <a:t>- MVNIA</a:t>
            </a:r>
          </a:p>
        </p:txBody>
      </p:sp>
      <p:sp>
        <p:nvSpPr>
          <p:cNvPr id="17" name="TextBox 16">
            <a:extLst>
              <a:ext uri="{FF2B5EF4-FFF2-40B4-BE49-F238E27FC236}">
                <a16:creationId xmlns:a16="http://schemas.microsoft.com/office/drawing/2014/main" id="{6849F7E7-3E65-9544-9B68-70251C2FD5B7}"/>
              </a:ext>
            </a:extLst>
          </p:cNvPr>
          <p:cNvSpPr txBox="1"/>
          <p:nvPr/>
        </p:nvSpPr>
        <p:spPr>
          <a:xfrm>
            <a:off x="1790052" y="2644157"/>
            <a:ext cx="1136850" cy="369332"/>
          </a:xfrm>
          <a:prstGeom prst="rect">
            <a:avLst/>
          </a:prstGeom>
          <a:noFill/>
        </p:spPr>
        <p:txBody>
          <a:bodyPr wrap="none" rtlCol="0">
            <a:spAutoFit/>
          </a:bodyPr>
          <a:lstStyle/>
          <a:p>
            <a:r>
              <a:rPr lang="ro-RO" dirty="0">
                <a:solidFill>
                  <a:schemeClr val="bg1"/>
                </a:solidFill>
              </a:rPr>
              <a:t>MT</a:t>
            </a:r>
            <a:r>
              <a:rPr lang="en-US" dirty="0">
                <a:solidFill>
                  <a:schemeClr val="bg1"/>
                </a:solidFill>
              </a:rPr>
              <a:t> </a:t>
            </a:r>
            <a:r>
              <a:rPr lang="ro-RO" dirty="0">
                <a:solidFill>
                  <a:schemeClr val="bg1"/>
                </a:solidFill>
              </a:rPr>
              <a:t>- UoM</a:t>
            </a:r>
          </a:p>
        </p:txBody>
      </p:sp>
      <p:sp>
        <p:nvSpPr>
          <p:cNvPr id="18" name="TextBox 17">
            <a:extLst>
              <a:ext uri="{FF2B5EF4-FFF2-40B4-BE49-F238E27FC236}">
                <a16:creationId xmlns:a16="http://schemas.microsoft.com/office/drawing/2014/main" id="{86F282E6-924D-7744-ABDB-0BB7DEE070D5}"/>
              </a:ext>
            </a:extLst>
          </p:cNvPr>
          <p:cNvSpPr txBox="1"/>
          <p:nvPr/>
        </p:nvSpPr>
        <p:spPr>
          <a:xfrm>
            <a:off x="1787365" y="3279126"/>
            <a:ext cx="1231427" cy="369332"/>
          </a:xfrm>
          <a:prstGeom prst="rect">
            <a:avLst/>
          </a:prstGeom>
          <a:noFill/>
        </p:spPr>
        <p:txBody>
          <a:bodyPr wrap="none" rtlCol="0">
            <a:spAutoFit/>
          </a:bodyPr>
          <a:lstStyle/>
          <a:p>
            <a:r>
              <a:rPr lang="ro-RO" dirty="0">
                <a:solidFill>
                  <a:schemeClr val="bg1"/>
                </a:solidFill>
              </a:rPr>
              <a:t>RO</a:t>
            </a:r>
            <a:r>
              <a:rPr lang="en-US" dirty="0">
                <a:solidFill>
                  <a:schemeClr val="bg1"/>
                </a:solidFill>
              </a:rPr>
              <a:t> </a:t>
            </a:r>
            <a:r>
              <a:rPr lang="ro-RO" dirty="0">
                <a:solidFill>
                  <a:schemeClr val="bg1"/>
                </a:solidFill>
              </a:rPr>
              <a:t>- SNSPA</a:t>
            </a:r>
          </a:p>
        </p:txBody>
      </p:sp>
      <p:sp>
        <p:nvSpPr>
          <p:cNvPr id="19" name="TextBox 18">
            <a:extLst>
              <a:ext uri="{FF2B5EF4-FFF2-40B4-BE49-F238E27FC236}">
                <a16:creationId xmlns:a16="http://schemas.microsoft.com/office/drawing/2014/main" id="{68995C30-07A8-BA46-A948-617016EAC720}"/>
              </a:ext>
            </a:extLst>
          </p:cNvPr>
          <p:cNvSpPr txBox="1"/>
          <p:nvPr/>
        </p:nvSpPr>
        <p:spPr>
          <a:xfrm>
            <a:off x="1254075" y="1424413"/>
            <a:ext cx="936937" cy="769441"/>
          </a:xfrm>
          <a:prstGeom prst="rect">
            <a:avLst/>
          </a:prstGeom>
          <a:noFill/>
        </p:spPr>
        <p:txBody>
          <a:bodyPr wrap="square" rtlCol="0">
            <a:spAutoFit/>
          </a:bodyPr>
          <a:lstStyle/>
          <a:p>
            <a:r>
              <a:rPr lang="ro-RO" sz="2400" b="1" dirty="0" err="1">
                <a:solidFill>
                  <a:schemeClr val="bg1"/>
                </a:solidFill>
              </a:rPr>
              <a:t>TPMs</a:t>
            </a:r>
            <a:endParaRPr lang="ro-RO" sz="2000" b="1" dirty="0">
              <a:solidFill>
                <a:schemeClr val="bg1"/>
              </a:solidFill>
            </a:endParaRPr>
          </a:p>
          <a:p>
            <a:endParaRPr lang="ro-RO" sz="2000" dirty="0"/>
          </a:p>
        </p:txBody>
      </p:sp>
      <p:sp>
        <p:nvSpPr>
          <p:cNvPr id="22" name="TextBox 21">
            <a:extLst>
              <a:ext uri="{FF2B5EF4-FFF2-40B4-BE49-F238E27FC236}">
                <a16:creationId xmlns:a16="http://schemas.microsoft.com/office/drawing/2014/main" id="{DE2726F9-BBB8-DB4F-95E3-E44B4AC0AC19}"/>
              </a:ext>
            </a:extLst>
          </p:cNvPr>
          <p:cNvSpPr txBox="1"/>
          <p:nvPr/>
        </p:nvSpPr>
        <p:spPr>
          <a:xfrm>
            <a:off x="5216347" y="901193"/>
            <a:ext cx="2627001" cy="523220"/>
          </a:xfrm>
          <a:prstGeom prst="rect">
            <a:avLst/>
          </a:prstGeom>
          <a:noFill/>
        </p:spPr>
        <p:txBody>
          <a:bodyPr wrap="none" rtlCol="0">
            <a:spAutoFit/>
          </a:bodyPr>
          <a:lstStyle/>
          <a:p>
            <a:r>
              <a:rPr lang="ro-RO" sz="2800" b="1" dirty="0" err="1">
                <a:solidFill>
                  <a:srgbClr val="C00000"/>
                </a:solidFill>
              </a:rPr>
              <a:t>Communication</a:t>
            </a:r>
            <a:r>
              <a:rPr lang="ro-RO" sz="2800" b="1" dirty="0">
                <a:solidFill>
                  <a:srgbClr val="C00000"/>
                </a:solidFill>
              </a:rPr>
              <a:t> </a:t>
            </a:r>
          </a:p>
        </p:txBody>
      </p:sp>
      <p:sp>
        <p:nvSpPr>
          <p:cNvPr id="23" name="TextBox 22">
            <a:extLst>
              <a:ext uri="{FF2B5EF4-FFF2-40B4-BE49-F238E27FC236}">
                <a16:creationId xmlns:a16="http://schemas.microsoft.com/office/drawing/2014/main" id="{C717124A-A215-384C-A169-A007D34073EC}"/>
              </a:ext>
            </a:extLst>
          </p:cNvPr>
          <p:cNvSpPr txBox="1"/>
          <p:nvPr/>
        </p:nvSpPr>
        <p:spPr>
          <a:xfrm>
            <a:off x="5301891" y="1599595"/>
            <a:ext cx="2781590" cy="4524315"/>
          </a:xfrm>
          <a:prstGeom prst="rect">
            <a:avLst/>
          </a:prstGeom>
          <a:noFill/>
        </p:spPr>
        <p:txBody>
          <a:bodyPr wrap="square" rtlCol="0">
            <a:spAutoFit/>
          </a:bodyPr>
          <a:lstStyle/>
          <a:p>
            <a:pPr marL="342900" indent="-342900">
              <a:lnSpc>
                <a:spcPct val="150000"/>
              </a:lnSpc>
              <a:buFontTx/>
              <a:buChar char="-"/>
            </a:pPr>
            <a:r>
              <a:rPr lang="en-US" sz="2400" dirty="0">
                <a:solidFill>
                  <a:schemeClr val="bg1"/>
                </a:solidFill>
              </a:rPr>
              <a:t>virtual meetings </a:t>
            </a:r>
            <a:endParaRPr lang="ro-RO" sz="2400" i="1" dirty="0">
              <a:solidFill>
                <a:schemeClr val="bg1"/>
              </a:solidFill>
            </a:endParaRPr>
          </a:p>
          <a:p>
            <a:pPr marL="342900" indent="-342900">
              <a:lnSpc>
                <a:spcPct val="150000"/>
              </a:lnSpc>
              <a:buFontTx/>
              <a:buChar char="-"/>
            </a:pPr>
            <a:r>
              <a:rPr lang="en-US" sz="2400" dirty="0">
                <a:solidFill>
                  <a:schemeClr val="bg1"/>
                </a:solidFill>
              </a:rPr>
              <a:t>MVNIA to provide </a:t>
            </a:r>
            <a:r>
              <a:rPr lang="ro-RO" sz="2400" dirty="0">
                <a:solidFill>
                  <a:schemeClr val="bg1"/>
                </a:solidFill>
              </a:rPr>
              <a:t>mail</a:t>
            </a:r>
            <a:r>
              <a:rPr lang="en-US" sz="2400" dirty="0" err="1">
                <a:solidFill>
                  <a:schemeClr val="bg1"/>
                </a:solidFill>
              </a:rPr>
              <a:t>ing</a:t>
            </a:r>
            <a:r>
              <a:rPr lang="ro-RO" sz="2400" dirty="0">
                <a:solidFill>
                  <a:schemeClr val="bg1"/>
                </a:solidFill>
              </a:rPr>
              <a:t> list</a:t>
            </a:r>
          </a:p>
          <a:p>
            <a:pPr marL="342900" indent="-342900">
              <a:lnSpc>
                <a:spcPct val="150000"/>
              </a:lnSpc>
              <a:buFontTx/>
              <a:buChar char="-"/>
            </a:pPr>
            <a:r>
              <a:rPr lang="ro-RO" sz="2400" dirty="0">
                <a:solidFill>
                  <a:schemeClr val="bg1"/>
                </a:solidFill>
              </a:rPr>
              <a:t>virtual </a:t>
            </a:r>
            <a:r>
              <a:rPr lang="ro-RO" sz="2400" dirty="0" err="1">
                <a:solidFill>
                  <a:schemeClr val="bg1"/>
                </a:solidFill>
              </a:rPr>
              <a:t>repository</a:t>
            </a:r>
            <a:endParaRPr lang="ro-RO" sz="2400" dirty="0">
              <a:solidFill>
                <a:schemeClr val="bg1"/>
              </a:solidFill>
            </a:endParaRPr>
          </a:p>
          <a:p>
            <a:pPr marL="342900" indent="-342900">
              <a:lnSpc>
                <a:spcPct val="150000"/>
              </a:lnSpc>
              <a:buFontTx/>
              <a:buChar char="-"/>
            </a:pPr>
            <a:r>
              <a:rPr lang="ro-RO" sz="2400" dirty="0" err="1">
                <a:solidFill>
                  <a:schemeClr val="bg1"/>
                </a:solidFill>
              </a:rPr>
              <a:t>all</a:t>
            </a:r>
            <a:r>
              <a:rPr lang="ro-RO" sz="2400" dirty="0">
                <a:solidFill>
                  <a:schemeClr val="bg1"/>
                </a:solidFill>
              </a:rPr>
              <a:t> </a:t>
            </a:r>
            <a:r>
              <a:rPr lang="ro-RO" sz="2400" dirty="0" err="1">
                <a:solidFill>
                  <a:schemeClr val="bg1"/>
                </a:solidFill>
              </a:rPr>
              <a:t>partners</a:t>
            </a:r>
            <a:r>
              <a:rPr lang="ro-RO" sz="2400" dirty="0">
                <a:solidFill>
                  <a:schemeClr val="bg1"/>
                </a:solidFill>
              </a:rPr>
              <a:t> </a:t>
            </a:r>
            <a:r>
              <a:rPr lang="ro-RO" sz="2400" dirty="0" err="1">
                <a:solidFill>
                  <a:schemeClr val="bg1"/>
                </a:solidFill>
              </a:rPr>
              <a:t>will</a:t>
            </a:r>
            <a:r>
              <a:rPr lang="ro-RO" sz="2400" dirty="0">
                <a:solidFill>
                  <a:schemeClr val="bg1"/>
                </a:solidFill>
              </a:rPr>
              <a:t> </a:t>
            </a:r>
            <a:r>
              <a:rPr lang="ro-RO" sz="2400" dirty="0" err="1">
                <a:solidFill>
                  <a:schemeClr val="bg1"/>
                </a:solidFill>
              </a:rPr>
              <a:t>have</a:t>
            </a:r>
            <a:r>
              <a:rPr lang="ro-RO" sz="2400" dirty="0">
                <a:solidFill>
                  <a:schemeClr val="bg1"/>
                </a:solidFill>
              </a:rPr>
              <a:t> </a:t>
            </a:r>
            <a:r>
              <a:rPr lang="ro-RO" sz="2400" dirty="0" err="1">
                <a:solidFill>
                  <a:schemeClr val="bg1"/>
                </a:solidFill>
              </a:rPr>
              <a:t>unity</a:t>
            </a:r>
            <a:r>
              <a:rPr lang="ro-RO" sz="2400" dirty="0">
                <a:solidFill>
                  <a:schemeClr val="bg1"/>
                </a:solidFill>
              </a:rPr>
              <a:t> </a:t>
            </a:r>
            <a:r>
              <a:rPr lang="ro-RO" sz="2400" dirty="0" err="1">
                <a:solidFill>
                  <a:schemeClr val="bg1"/>
                </a:solidFill>
              </a:rPr>
              <a:t>and</a:t>
            </a:r>
            <a:r>
              <a:rPr lang="ro-RO" sz="2400" dirty="0">
                <a:solidFill>
                  <a:schemeClr val="bg1"/>
                </a:solidFill>
              </a:rPr>
              <a:t> </a:t>
            </a:r>
            <a:r>
              <a:rPr lang="ro-RO" sz="2400" dirty="0" err="1">
                <a:solidFill>
                  <a:schemeClr val="bg1"/>
                </a:solidFill>
              </a:rPr>
              <a:t>coherence</a:t>
            </a:r>
            <a:r>
              <a:rPr lang="ro-RO" sz="2400" dirty="0">
                <a:solidFill>
                  <a:schemeClr val="bg1"/>
                </a:solidFill>
              </a:rPr>
              <a:t> in </a:t>
            </a:r>
            <a:r>
              <a:rPr lang="ro-RO" sz="2400" dirty="0" err="1">
                <a:solidFill>
                  <a:schemeClr val="bg1"/>
                </a:solidFill>
              </a:rPr>
              <a:t>communication</a:t>
            </a:r>
            <a:endParaRPr lang="ro-RO" sz="2400"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86758" y="3249432"/>
            <a:ext cx="2243650" cy="2243650"/>
          </a:xfrm>
          <a:prstGeom prst="rect">
            <a:avLst/>
          </a:prstGeom>
        </p:spPr>
      </p:pic>
      <p:sp>
        <p:nvSpPr>
          <p:cNvPr id="20" name="Oval 19">
            <a:extLst>
              <a:ext uri="{FF2B5EF4-FFF2-40B4-BE49-F238E27FC236}">
                <a16:creationId xmlns:a16="http://schemas.microsoft.com/office/drawing/2014/main" id="{8ED7A695-A047-0A41-B801-35BA7AD8ACEC}"/>
              </a:ext>
            </a:extLst>
          </p:cNvPr>
          <p:cNvSpPr/>
          <p:nvPr/>
        </p:nvSpPr>
        <p:spPr>
          <a:xfrm>
            <a:off x="1527758" y="4146484"/>
            <a:ext cx="174171" cy="15965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p>
        </p:txBody>
      </p:sp>
      <p:sp>
        <p:nvSpPr>
          <p:cNvPr id="6" name="Rectangle 5"/>
          <p:cNvSpPr/>
          <p:nvPr/>
        </p:nvSpPr>
        <p:spPr>
          <a:xfrm>
            <a:off x="1198575" y="3719983"/>
            <a:ext cx="1223284" cy="369332"/>
          </a:xfrm>
          <a:prstGeom prst="rect">
            <a:avLst/>
          </a:prstGeom>
        </p:spPr>
        <p:txBody>
          <a:bodyPr wrap="none">
            <a:spAutoFit/>
          </a:bodyPr>
          <a:lstStyle/>
          <a:p>
            <a:pPr algn="ctr"/>
            <a:r>
              <a:rPr lang="en-US" b="1" dirty="0">
                <a:solidFill>
                  <a:schemeClr val="bg1"/>
                </a:solidFill>
              </a:rPr>
              <a:t>STTE / </a:t>
            </a:r>
            <a:r>
              <a:rPr lang="ro-RO" b="1" dirty="0">
                <a:solidFill>
                  <a:schemeClr val="bg1"/>
                </a:solidFill>
              </a:rPr>
              <a:t>ToT </a:t>
            </a:r>
          </a:p>
        </p:txBody>
      </p:sp>
      <p:sp>
        <p:nvSpPr>
          <p:cNvPr id="24" name="TextBox 23">
            <a:extLst>
              <a:ext uri="{FF2B5EF4-FFF2-40B4-BE49-F238E27FC236}">
                <a16:creationId xmlns:a16="http://schemas.microsoft.com/office/drawing/2014/main" id="{673F36F9-1275-1343-BB38-CDC8DB5B1DD5}"/>
              </a:ext>
            </a:extLst>
          </p:cNvPr>
          <p:cNvSpPr txBox="1"/>
          <p:nvPr/>
        </p:nvSpPr>
        <p:spPr>
          <a:xfrm>
            <a:off x="967194" y="4041646"/>
            <a:ext cx="634141" cy="369332"/>
          </a:xfrm>
          <a:prstGeom prst="rect">
            <a:avLst/>
          </a:prstGeom>
          <a:noFill/>
        </p:spPr>
        <p:txBody>
          <a:bodyPr wrap="square" rtlCol="0">
            <a:spAutoFit/>
          </a:bodyPr>
          <a:lstStyle/>
          <a:p>
            <a:r>
              <a:rPr lang="ro-RO" dirty="0">
                <a:solidFill>
                  <a:srgbClr val="FFC000"/>
                </a:solidFill>
              </a:rPr>
              <a:t>M</a:t>
            </a:r>
            <a:r>
              <a:rPr lang="en-US" dirty="0">
                <a:solidFill>
                  <a:srgbClr val="FFC000"/>
                </a:solidFill>
              </a:rPr>
              <a:t>16</a:t>
            </a:r>
            <a:endParaRPr lang="ro-RO" dirty="0">
              <a:solidFill>
                <a:srgbClr val="FFC000"/>
              </a:solidFill>
            </a:endParaRPr>
          </a:p>
        </p:txBody>
      </p:sp>
      <p:sp>
        <p:nvSpPr>
          <p:cNvPr id="25" name="TextBox 24">
            <a:extLst>
              <a:ext uri="{FF2B5EF4-FFF2-40B4-BE49-F238E27FC236}">
                <a16:creationId xmlns:a16="http://schemas.microsoft.com/office/drawing/2014/main" id="{86F282E6-924D-7744-ABDB-0BB7DEE070D5}"/>
              </a:ext>
            </a:extLst>
          </p:cNvPr>
          <p:cNvSpPr txBox="1"/>
          <p:nvPr/>
        </p:nvSpPr>
        <p:spPr>
          <a:xfrm>
            <a:off x="1789295" y="4020889"/>
            <a:ext cx="1071127" cy="369332"/>
          </a:xfrm>
          <a:prstGeom prst="rect">
            <a:avLst/>
          </a:prstGeom>
          <a:noFill/>
        </p:spPr>
        <p:txBody>
          <a:bodyPr wrap="none" rtlCol="0">
            <a:spAutoFit/>
          </a:bodyPr>
          <a:lstStyle/>
          <a:p>
            <a:r>
              <a:rPr lang="en-US" dirty="0">
                <a:solidFill>
                  <a:schemeClr val="bg1"/>
                </a:solidFill>
              </a:rPr>
              <a:t>NO </a:t>
            </a:r>
            <a:r>
              <a:rPr lang="ro-RO" dirty="0">
                <a:solidFill>
                  <a:schemeClr val="bg1"/>
                </a:solidFill>
              </a:rPr>
              <a:t>- </a:t>
            </a:r>
            <a:r>
              <a:rPr lang="en-US" dirty="0">
                <a:solidFill>
                  <a:schemeClr val="bg1"/>
                </a:solidFill>
              </a:rPr>
              <a:t>NTU</a:t>
            </a:r>
            <a:endParaRPr lang="ro-RO" dirty="0">
              <a:solidFill>
                <a:schemeClr val="bg1"/>
              </a:solidFill>
            </a:endParaRPr>
          </a:p>
        </p:txBody>
      </p:sp>
      <p:sp>
        <p:nvSpPr>
          <p:cNvPr id="7" name="Rectangle 6"/>
          <p:cNvSpPr/>
          <p:nvPr/>
        </p:nvSpPr>
        <p:spPr>
          <a:xfrm>
            <a:off x="1460678" y="4430344"/>
            <a:ext cx="369012" cy="369332"/>
          </a:xfrm>
          <a:prstGeom prst="rect">
            <a:avLst/>
          </a:prstGeom>
        </p:spPr>
        <p:txBody>
          <a:bodyPr wrap="none">
            <a:spAutoFit/>
          </a:bodyPr>
          <a:lstStyle/>
          <a:p>
            <a:pPr algn="ctr"/>
            <a:r>
              <a:rPr lang="en-US" b="1" dirty="0">
                <a:solidFill>
                  <a:schemeClr val="bg1"/>
                </a:solidFill>
              </a:rPr>
              <a:t>IP</a:t>
            </a:r>
          </a:p>
        </p:txBody>
      </p:sp>
      <p:cxnSp>
        <p:nvCxnSpPr>
          <p:cNvPr id="26" name="Straight Connector 25">
            <a:extLst>
              <a:ext uri="{FF2B5EF4-FFF2-40B4-BE49-F238E27FC236}">
                <a16:creationId xmlns:a16="http://schemas.microsoft.com/office/drawing/2014/main" id="{233BE7F8-FB63-A745-9B85-067EE68A2837}"/>
              </a:ext>
            </a:extLst>
          </p:cNvPr>
          <p:cNvCxnSpPr>
            <a:cxnSpLocks/>
            <a:endCxn id="28" idx="4"/>
          </p:cNvCxnSpPr>
          <p:nvPr/>
        </p:nvCxnSpPr>
        <p:spPr>
          <a:xfrm>
            <a:off x="1637417" y="4875563"/>
            <a:ext cx="0" cy="618151"/>
          </a:xfrm>
          <a:prstGeom prst="line">
            <a:avLst/>
          </a:prstGeom>
          <a:ln>
            <a:prstDash val="dash"/>
          </a:ln>
        </p:spPr>
        <p:style>
          <a:lnRef idx="2">
            <a:schemeClr val="accent2"/>
          </a:lnRef>
          <a:fillRef idx="0">
            <a:schemeClr val="accent2"/>
          </a:fillRef>
          <a:effectRef idx="1">
            <a:schemeClr val="accent2"/>
          </a:effectRef>
          <a:fontRef idx="minor">
            <a:schemeClr val="tx1"/>
          </a:fontRef>
        </p:style>
      </p:cxnSp>
      <p:sp>
        <p:nvSpPr>
          <p:cNvPr id="27" name="Oval 26">
            <a:extLst>
              <a:ext uri="{FF2B5EF4-FFF2-40B4-BE49-F238E27FC236}">
                <a16:creationId xmlns:a16="http://schemas.microsoft.com/office/drawing/2014/main" id="{86EF7B50-9DF3-024E-8DBD-0045A3A20480}"/>
              </a:ext>
            </a:extLst>
          </p:cNvPr>
          <p:cNvSpPr/>
          <p:nvPr/>
        </p:nvSpPr>
        <p:spPr>
          <a:xfrm>
            <a:off x="1538287" y="4831845"/>
            <a:ext cx="174171" cy="15965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p>
        </p:txBody>
      </p:sp>
      <p:sp>
        <p:nvSpPr>
          <p:cNvPr id="28" name="Oval 27">
            <a:extLst>
              <a:ext uri="{FF2B5EF4-FFF2-40B4-BE49-F238E27FC236}">
                <a16:creationId xmlns:a16="http://schemas.microsoft.com/office/drawing/2014/main" id="{86EF7B50-9DF3-024E-8DBD-0045A3A20480}"/>
              </a:ext>
            </a:extLst>
          </p:cNvPr>
          <p:cNvSpPr/>
          <p:nvPr/>
        </p:nvSpPr>
        <p:spPr>
          <a:xfrm>
            <a:off x="1550331" y="5334057"/>
            <a:ext cx="174171" cy="15965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p>
        </p:txBody>
      </p:sp>
      <p:sp>
        <p:nvSpPr>
          <p:cNvPr id="30" name="TextBox 29">
            <a:extLst>
              <a:ext uri="{FF2B5EF4-FFF2-40B4-BE49-F238E27FC236}">
                <a16:creationId xmlns:a16="http://schemas.microsoft.com/office/drawing/2014/main" id="{86F282E6-924D-7744-ABDB-0BB7DEE070D5}"/>
              </a:ext>
            </a:extLst>
          </p:cNvPr>
          <p:cNvSpPr txBox="1"/>
          <p:nvPr/>
        </p:nvSpPr>
        <p:spPr>
          <a:xfrm>
            <a:off x="1701932" y="5229219"/>
            <a:ext cx="2121093" cy="369332"/>
          </a:xfrm>
          <a:prstGeom prst="rect">
            <a:avLst/>
          </a:prstGeom>
          <a:noFill/>
        </p:spPr>
        <p:txBody>
          <a:bodyPr wrap="none" rtlCol="0">
            <a:spAutoFit/>
          </a:bodyPr>
          <a:lstStyle/>
          <a:p>
            <a:r>
              <a:rPr lang="ro-RO" dirty="0">
                <a:solidFill>
                  <a:schemeClr val="bg1"/>
                </a:solidFill>
              </a:rPr>
              <a:t>RO</a:t>
            </a:r>
            <a:r>
              <a:rPr lang="en-US" dirty="0">
                <a:solidFill>
                  <a:schemeClr val="bg1"/>
                </a:solidFill>
              </a:rPr>
              <a:t> </a:t>
            </a:r>
            <a:r>
              <a:rPr lang="ro-RO" dirty="0">
                <a:solidFill>
                  <a:schemeClr val="bg1"/>
                </a:solidFill>
              </a:rPr>
              <a:t>– </a:t>
            </a:r>
            <a:r>
              <a:rPr lang="en-US" dirty="0">
                <a:solidFill>
                  <a:schemeClr val="bg1"/>
                </a:solidFill>
              </a:rPr>
              <a:t>MVNIA - </a:t>
            </a:r>
            <a:r>
              <a:rPr lang="ro-RO" dirty="0">
                <a:solidFill>
                  <a:schemeClr val="bg1"/>
                </a:solidFill>
              </a:rPr>
              <a:t>SNSPA</a:t>
            </a:r>
          </a:p>
        </p:txBody>
      </p:sp>
      <p:sp>
        <p:nvSpPr>
          <p:cNvPr id="31" name="TextBox 30">
            <a:extLst>
              <a:ext uri="{FF2B5EF4-FFF2-40B4-BE49-F238E27FC236}">
                <a16:creationId xmlns:a16="http://schemas.microsoft.com/office/drawing/2014/main" id="{6849F7E7-3E65-9544-9B68-70251C2FD5B7}"/>
              </a:ext>
            </a:extLst>
          </p:cNvPr>
          <p:cNvSpPr txBox="1"/>
          <p:nvPr/>
        </p:nvSpPr>
        <p:spPr>
          <a:xfrm>
            <a:off x="1701929" y="4749218"/>
            <a:ext cx="1136850" cy="369332"/>
          </a:xfrm>
          <a:prstGeom prst="rect">
            <a:avLst/>
          </a:prstGeom>
          <a:noFill/>
        </p:spPr>
        <p:txBody>
          <a:bodyPr wrap="none" rtlCol="0">
            <a:spAutoFit/>
          </a:bodyPr>
          <a:lstStyle/>
          <a:p>
            <a:r>
              <a:rPr lang="ro-RO" dirty="0">
                <a:solidFill>
                  <a:schemeClr val="bg1"/>
                </a:solidFill>
              </a:rPr>
              <a:t>MT</a:t>
            </a:r>
            <a:r>
              <a:rPr lang="en-US" dirty="0">
                <a:solidFill>
                  <a:schemeClr val="bg1"/>
                </a:solidFill>
              </a:rPr>
              <a:t> </a:t>
            </a:r>
            <a:r>
              <a:rPr lang="ro-RO" dirty="0">
                <a:solidFill>
                  <a:schemeClr val="bg1"/>
                </a:solidFill>
              </a:rPr>
              <a:t>- UoM</a:t>
            </a:r>
          </a:p>
        </p:txBody>
      </p:sp>
      <p:sp>
        <p:nvSpPr>
          <p:cNvPr id="32" name="TextBox 31">
            <a:extLst>
              <a:ext uri="{FF2B5EF4-FFF2-40B4-BE49-F238E27FC236}">
                <a16:creationId xmlns:a16="http://schemas.microsoft.com/office/drawing/2014/main" id="{673F36F9-1275-1343-BB38-CDC8DB5B1DD5}"/>
              </a:ext>
            </a:extLst>
          </p:cNvPr>
          <p:cNvSpPr txBox="1"/>
          <p:nvPr/>
        </p:nvSpPr>
        <p:spPr>
          <a:xfrm>
            <a:off x="947162" y="4750909"/>
            <a:ext cx="634141" cy="369332"/>
          </a:xfrm>
          <a:prstGeom prst="rect">
            <a:avLst/>
          </a:prstGeom>
          <a:noFill/>
        </p:spPr>
        <p:txBody>
          <a:bodyPr wrap="square" rtlCol="0">
            <a:spAutoFit/>
          </a:bodyPr>
          <a:lstStyle/>
          <a:p>
            <a:r>
              <a:rPr lang="ro-RO" dirty="0">
                <a:solidFill>
                  <a:srgbClr val="FFC000"/>
                </a:solidFill>
              </a:rPr>
              <a:t>M</a:t>
            </a:r>
            <a:r>
              <a:rPr lang="en-US" dirty="0">
                <a:solidFill>
                  <a:srgbClr val="FFC000"/>
                </a:solidFill>
              </a:rPr>
              <a:t>21</a:t>
            </a:r>
            <a:endParaRPr lang="ro-RO" dirty="0">
              <a:solidFill>
                <a:srgbClr val="FFC000"/>
              </a:solidFill>
            </a:endParaRPr>
          </a:p>
        </p:txBody>
      </p:sp>
      <p:sp>
        <p:nvSpPr>
          <p:cNvPr id="33" name="TextBox 32">
            <a:extLst>
              <a:ext uri="{FF2B5EF4-FFF2-40B4-BE49-F238E27FC236}">
                <a16:creationId xmlns:a16="http://schemas.microsoft.com/office/drawing/2014/main" id="{673F36F9-1275-1343-BB38-CDC8DB5B1DD5}"/>
              </a:ext>
            </a:extLst>
          </p:cNvPr>
          <p:cNvSpPr txBox="1"/>
          <p:nvPr/>
        </p:nvSpPr>
        <p:spPr>
          <a:xfrm>
            <a:off x="970895" y="5225914"/>
            <a:ext cx="634141" cy="369332"/>
          </a:xfrm>
          <a:prstGeom prst="rect">
            <a:avLst/>
          </a:prstGeom>
          <a:noFill/>
        </p:spPr>
        <p:txBody>
          <a:bodyPr wrap="square" rtlCol="0">
            <a:spAutoFit/>
          </a:bodyPr>
          <a:lstStyle/>
          <a:p>
            <a:r>
              <a:rPr lang="ro-RO" dirty="0">
                <a:solidFill>
                  <a:srgbClr val="FFC000"/>
                </a:solidFill>
              </a:rPr>
              <a:t>M</a:t>
            </a:r>
            <a:r>
              <a:rPr lang="en-US" dirty="0">
                <a:solidFill>
                  <a:srgbClr val="FFC000"/>
                </a:solidFill>
              </a:rPr>
              <a:t>20</a:t>
            </a:r>
            <a:endParaRPr lang="ro-RO" dirty="0">
              <a:solidFill>
                <a:srgbClr val="FFC000"/>
              </a:solidFill>
            </a:endParaRPr>
          </a:p>
        </p:txBody>
      </p:sp>
      <p:sp>
        <p:nvSpPr>
          <p:cNvPr id="34" name="Footer Placeholder 4">
            <a:extLst>
              <a:ext uri="{FF2B5EF4-FFF2-40B4-BE49-F238E27FC236}">
                <a16:creationId xmlns:a16="http://schemas.microsoft.com/office/drawing/2014/main" id="{263DDE93-56CE-4382-AA6E-BDD57602DD13}"/>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2740487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B5B33E7-A72F-2F4A-BA46-6E8E2D3FADA1}"/>
              </a:ext>
            </a:extLst>
          </p:cNvPr>
          <p:cNvSpPr txBox="1">
            <a:spLocks/>
          </p:cNvSpPr>
          <p:nvPr/>
        </p:nvSpPr>
        <p:spPr>
          <a:xfrm>
            <a:off x="0" y="2094497"/>
            <a:ext cx="3068765" cy="13144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ro-RO" dirty="0">
                <a:solidFill>
                  <a:schemeClr val="bg2"/>
                </a:solidFill>
              </a:rPr>
              <a:t>DISSEMINATION</a:t>
            </a:r>
            <a:br>
              <a:rPr lang="ro-RO" dirty="0">
                <a:solidFill>
                  <a:schemeClr val="bg2"/>
                </a:solidFill>
              </a:rPr>
            </a:br>
            <a:r>
              <a:rPr lang="ro-RO" dirty="0">
                <a:solidFill>
                  <a:schemeClr val="bg2"/>
                </a:solidFill>
              </a:rPr>
              <a:t>STRATEGY</a:t>
            </a:r>
            <a:br>
              <a:rPr lang="ro-RO" dirty="0">
                <a:solidFill>
                  <a:srgbClr val="002060"/>
                </a:solidFill>
              </a:rPr>
            </a:br>
            <a:br>
              <a:rPr lang="ro-RO" dirty="0">
                <a:solidFill>
                  <a:srgbClr val="002060"/>
                </a:solidFill>
              </a:rPr>
            </a:br>
            <a:r>
              <a:rPr lang="ro-RO" dirty="0">
                <a:solidFill>
                  <a:srgbClr val="FFC000"/>
                </a:solidFill>
              </a:rPr>
              <a:t>EXTERNAL</a:t>
            </a:r>
          </a:p>
          <a:p>
            <a:pPr algn="ctr"/>
            <a:r>
              <a:rPr lang="ro-RO" dirty="0" err="1">
                <a:solidFill>
                  <a:srgbClr val="FFC000"/>
                </a:solidFill>
              </a:rPr>
              <a:t>UoM</a:t>
            </a:r>
            <a:r>
              <a:rPr lang="ro-RO" dirty="0">
                <a:solidFill>
                  <a:srgbClr val="FFC000"/>
                </a:solidFill>
              </a:rPr>
              <a:t> </a:t>
            </a:r>
            <a:r>
              <a:rPr lang="ro-RO" dirty="0" err="1">
                <a:solidFill>
                  <a:srgbClr val="FFC000"/>
                </a:solidFill>
              </a:rPr>
              <a:t>coordinates</a:t>
            </a:r>
            <a:br>
              <a:rPr lang="ro-RO" dirty="0">
                <a:solidFill>
                  <a:srgbClr val="FFC000"/>
                </a:solidFill>
              </a:rPr>
            </a:br>
            <a:endParaRPr lang="ro-RO" dirty="0">
              <a:solidFill>
                <a:srgbClr val="002060"/>
              </a:solidFill>
            </a:endParaRPr>
          </a:p>
        </p:txBody>
      </p:sp>
      <p:graphicFrame>
        <p:nvGraphicFramePr>
          <p:cNvPr id="9" name="Diagram 8">
            <a:extLst>
              <a:ext uri="{FF2B5EF4-FFF2-40B4-BE49-F238E27FC236}">
                <a16:creationId xmlns:a16="http://schemas.microsoft.com/office/drawing/2014/main" id="{D4B583E6-4CF0-C142-AC6B-17052E88B574}"/>
              </a:ext>
            </a:extLst>
          </p:cNvPr>
          <p:cNvGraphicFramePr/>
          <p:nvPr>
            <p:extLst>
              <p:ext uri="{D42A27DB-BD31-4B8C-83A1-F6EECF244321}">
                <p14:modId xmlns:p14="http://schemas.microsoft.com/office/powerpoint/2010/main" val="2224952695"/>
              </p:ext>
            </p:extLst>
          </p:nvPr>
        </p:nvGraphicFramePr>
        <p:xfrm>
          <a:off x="3432175" y="1059921"/>
          <a:ext cx="8440738" cy="2154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5F943B2E-91FA-3A40-B954-2C9D20A60403}"/>
              </a:ext>
            </a:extLst>
          </p:cNvPr>
          <p:cNvSpPr txBox="1"/>
          <p:nvPr/>
        </p:nvSpPr>
        <p:spPr>
          <a:xfrm>
            <a:off x="5536646" y="711454"/>
            <a:ext cx="4388124" cy="954107"/>
          </a:xfrm>
          <a:prstGeom prst="rect">
            <a:avLst/>
          </a:prstGeom>
          <a:noFill/>
        </p:spPr>
        <p:txBody>
          <a:bodyPr wrap="none" rtlCol="0">
            <a:spAutoFit/>
          </a:bodyPr>
          <a:lstStyle/>
          <a:p>
            <a:r>
              <a:rPr lang="ro-RO" sz="2800" b="1" dirty="0">
                <a:solidFill>
                  <a:srgbClr val="C00000"/>
                </a:solidFill>
              </a:rPr>
              <a:t>Offline </a:t>
            </a:r>
            <a:r>
              <a:rPr lang="ro-RO" sz="2800" b="1" dirty="0" err="1">
                <a:solidFill>
                  <a:srgbClr val="C00000"/>
                </a:solidFill>
              </a:rPr>
              <a:t>meetings</a:t>
            </a:r>
            <a:r>
              <a:rPr lang="ro-RO" sz="2800" b="1" dirty="0">
                <a:solidFill>
                  <a:srgbClr val="C00000"/>
                </a:solidFill>
              </a:rPr>
              <a:t> </a:t>
            </a:r>
            <a:r>
              <a:rPr lang="ro-RO" sz="2800" b="1" dirty="0" err="1">
                <a:solidFill>
                  <a:srgbClr val="C00000"/>
                </a:solidFill>
              </a:rPr>
              <a:t>and</a:t>
            </a:r>
            <a:r>
              <a:rPr lang="ro-RO" sz="2800" b="1" dirty="0">
                <a:solidFill>
                  <a:srgbClr val="C00000"/>
                </a:solidFill>
              </a:rPr>
              <a:t> </a:t>
            </a:r>
            <a:r>
              <a:rPr lang="ro-RO" sz="2800" b="1" dirty="0" err="1">
                <a:solidFill>
                  <a:srgbClr val="C00000"/>
                </a:solidFill>
              </a:rPr>
              <a:t>events</a:t>
            </a:r>
            <a:endParaRPr lang="ro-RO" sz="2800" b="1" dirty="0">
              <a:solidFill>
                <a:srgbClr val="C00000"/>
              </a:solidFill>
            </a:endParaRPr>
          </a:p>
          <a:p>
            <a:endParaRPr lang="ro-RO" sz="2800" b="1" dirty="0">
              <a:solidFill>
                <a:schemeClr val="bg1"/>
              </a:solidFill>
            </a:endParaRPr>
          </a:p>
        </p:txBody>
      </p:sp>
      <p:sp>
        <p:nvSpPr>
          <p:cNvPr id="12" name="TextBox 11">
            <a:extLst>
              <a:ext uri="{FF2B5EF4-FFF2-40B4-BE49-F238E27FC236}">
                <a16:creationId xmlns:a16="http://schemas.microsoft.com/office/drawing/2014/main" id="{3E3697B3-CC7E-8F45-8930-3AF26E9E4E25}"/>
              </a:ext>
            </a:extLst>
          </p:cNvPr>
          <p:cNvSpPr txBox="1"/>
          <p:nvPr/>
        </p:nvSpPr>
        <p:spPr>
          <a:xfrm>
            <a:off x="5617316" y="3356381"/>
            <a:ext cx="4429611" cy="954107"/>
          </a:xfrm>
          <a:prstGeom prst="rect">
            <a:avLst/>
          </a:prstGeom>
          <a:noFill/>
        </p:spPr>
        <p:txBody>
          <a:bodyPr wrap="none" rtlCol="0">
            <a:spAutoFit/>
          </a:bodyPr>
          <a:lstStyle/>
          <a:p>
            <a:pPr algn="ctr"/>
            <a:r>
              <a:rPr lang="ro-RO" sz="2800" b="1" dirty="0">
                <a:solidFill>
                  <a:srgbClr val="C00000"/>
                </a:solidFill>
              </a:rPr>
              <a:t>Online </a:t>
            </a:r>
            <a:r>
              <a:rPr lang="ro-RO" sz="2800" b="1" dirty="0" err="1">
                <a:solidFill>
                  <a:srgbClr val="C00000"/>
                </a:solidFill>
              </a:rPr>
              <a:t>presence</a:t>
            </a:r>
            <a:endParaRPr lang="ro-RO" sz="2800" b="1" dirty="0">
              <a:solidFill>
                <a:srgbClr val="C00000"/>
              </a:solidFill>
            </a:endParaRPr>
          </a:p>
          <a:p>
            <a:pPr algn="ctr"/>
            <a:r>
              <a:rPr lang="ro-RO" sz="2800" dirty="0">
                <a:solidFill>
                  <a:srgbClr val="C00000"/>
                </a:solidFill>
              </a:rPr>
              <a:t>- </a:t>
            </a:r>
            <a:r>
              <a:rPr lang="ro-RO" sz="2800" dirty="0" err="1">
                <a:solidFill>
                  <a:srgbClr val="C00000"/>
                </a:solidFill>
              </a:rPr>
              <a:t>all</a:t>
            </a:r>
            <a:r>
              <a:rPr lang="ro-RO" sz="2800" dirty="0">
                <a:solidFill>
                  <a:srgbClr val="C00000"/>
                </a:solidFill>
              </a:rPr>
              <a:t> </a:t>
            </a:r>
            <a:r>
              <a:rPr lang="ro-RO" sz="2800" dirty="0" err="1">
                <a:solidFill>
                  <a:srgbClr val="C00000"/>
                </a:solidFill>
              </a:rPr>
              <a:t>partners</a:t>
            </a:r>
            <a:r>
              <a:rPr lang="ro-RO" sz="2800" dirty="0">
                <a:solidFill>
                  <a:srgbClr val="C00000"/>
                </a:solidFill>
              </a:rPr>
              <a:t> </a:t>
            </a:r>
            <a:r>
              <a:rPr lang="ro-RO" sz="2800" dirty="0" err="1">
                <a:solidFill>
                  <a:srgbClr val="C00000"/>
                </a:solidFill>
              </a:rPr>
              <a:t>contributions</a:t>
            </a:r>
            <a:r>
              <a:rPr lang="ro-RO" sz="2800" dirty="0">
                <a:solidFill>
                  <a:srgbClr val="C00000"/>
                </a:solidFill>
              </a:rPr>
              <a:t> - </a:t>
            </a:r>
            <a:endParaRPr lang="ro-RO" sz="2800" dirty="0">
              <a:solidFill>
                <a:schemeClr val="bg1"/>
              </a:solidFill>
            </a:endParaRPr>
          </a:p>
        </p:txBody>
      </p:sp>
      <p:graphicFrame>
        <p:nvGraphicFramePr>
          <p:cNvPr id="13" name="Diagram 12">
            <a:extLst>
              <a:ext uri="{FF2B5EF4-FFF2-40B4-BE49-F238E27FC236}">
                <a16:creationId xmlns:a16="http://schemas.microsoft.com/office/drawing/2014/main" id="{D59E2962-4E29-8946-896D-114FB777767C}"/>
              </a:ext>
            </a:extLst>
          </p:cNvPr>
          <p:cNvGraphicFramePr/>
          <p:nvPr>
            <p:extLst>
              <p:ext uri="{D42A27DB-BD31-4B8C-83A1-F6EECF244321}">
                <p14:modId xmlns:p14="http://schemas.microsoft.com/office/powerpoint/2010/main" val="1816612402"/>
              </p:ext>
            </p:extLst>
          </p:nvPr>
        </p:nvGraphicFramePr>
        <p:xfrm>
          <a:off x="4090735" y="4310488"/>
          <a:ext cx="7344111" cy="18360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3" name="Picture 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74764" y="4079744"/>
            <a:ext cx="2581275" cy="1771650"/>
          </a:xfrm>
          <a:prstGeom prst="rect">
            <a:avLst/>
          </a:prstGeom>
        </p:spPr>
      </p:pic>
      <p:sp>
        <p:nvSpPr>
          <p:cNvPr id="8" name="Footer Placeholder 4">
            <a:extLst>
              <a:ext uri="{FF2B5EF4-FFF2-40B4-BE49-F238E27FC236}">
                <a16:creationId xmlns:a16="http://schemas.microsoft.com/office/drawing/2014/main" id="{F95C7C5C-9B5C-49D5-BE93-9E6986083F81}"/>
              </a:ext>
            </a:extLst>
          </p:cNvPr>
          <p:cNvSpPr txBox="1">
            <a:spLocks/>
          </p:cNvSpPr>
          <p:nvPr/>
        </p:nvSpPr>
        <p:spPr>
          <a:xfrm>
            <a:off x="1334926" y="27358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408418681"/>
      </p:ext>
    </p:extLst>
  </p:cSld>
  <p:clrMapOvr>
    <a:masterClrMapping/>
  </p:clrMapOvr>
</p:sld>
</file>

<file path=ppt/theme/theme1.xml><?xml version="1.0" encoding="utf-8"?>
<a:theme xmlns:a="http://schemas.openxmlformats.org/drawingml/2006/main" name="Fra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{78690BB9-2FD8-7C42-8519-3F25F284B180}tf10001076</Template>
  <TotalTime>420</TotalTime>
  <Words>1430</Words>
  <Application>Microsoft Office PowerPoint</Application>
  <PresentationFormat>Widescreen</PresentationFormat>
  <Paragraphs>129</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Corbel</vt:lpstr>
      <vt:lpstr>Courier New</vt:lpstr>
      <vt:lpstr>Times New Roman</vt:lpstr>
      <vt:lpstr>Wingdings</vt:lpstr>
      <vt:lpstr>Wingdings 2</vt:lpstr>
      <vt:lpstr>Frame</vt:lpstr>
      <vt:lpstr>KICK-OFF MEETING</vt:lpstr>
      <vt:lpstr>VISUAL IDENTITY rules</vt:lpstr>
      <vt:lpstr>VISUAL IDENTITY THESEUS logo</vt:lpstr>
      <vt:lpstr>PowerPoint Presentation</vt:lpstr>
      <vt:lpstr>DISSEMINATION STRATEGY</vt:lpstr>
      <vt:lpstr>DISSEMINATION STRATEGY  TARGET GROUPS </vt:lpstr>
      <vt:lpstr>DISSEMINATION STRATEGY  OBJECTIVES AND RESPONSABILITY </vt:lpstr>
      <vt:lpstr>DISSEMINATION STRATEGY  INTERNAL </vt:lpstr>
      <vt:lpstr>PowerPoint Presentation</vt:lpstr>
      <vt:lpstr>DISSEMINATION STRATEGY  EXTERNAL UoM coordinates  </vt:lpstr>
      <vt:lpstr>DISCLAIMER </vt:lpstr>
      <vt:lpstr>PowerPoint Presentation</vt:lpstr>
      <vt:lpstr>After meeting documents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Kick-off Meeting of THESEUS Project</dc:title>
  <dc:creator>Microsoft Office User</dc:creator>
  <cp:lastModifiedBy>Administrator</cp:lastModifiedBy>
  <cp:revision>45</cp:revision>
  <dcterms:created xsi:type="dcterms:W3CDTF">2019-12-02T17:08:26Z</dcterms:created>
  <dcterms:modified xsi:type="dcterms:W3CDTF">2022-08-05T10:08:20Z</dcterms:modified>
</cp:coreProperties>
</file>